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3"/>
  </p:notesMasterIdLst>
  <p:handoutMasterIdLst>
    <p:handoutMasterId r:id="rId34"/>
  </p:handoutMasterIdLst>
  <p:sldIdLst>
    <p:sldId id="282" r:id="rId6"/>
    <p:sldId id="325" r:id="rId7"/>
    <p:sldId id="370" r:id="rId8"/>
    <p:sldId id="353" r:id="rId9"/>
    <p:sldId id="354" r:id="rId10"/>
    <p:sldId id="371" r:id="rId11"/>
    <p:sldId id="355" r:id="rId12"/>
    <p:sldId id="356" r:id="rId13"/>
    <p:sldId id="357" r:id="rId14"/>
    <p:sldId id="327" r:id="rId15"/>
    <p:sldId id="366" r:id="rId16"/>
    <p:sldId id="367" r:id="rId17"/>
    <p:sldId id="360" r:id="rId18"/>
    <p:sldId id="361" r:id="rId19"/>
    <p:sldId id="362" r:id="rId20"/>
    <p:sldId id="363" r:id="rId21"/>
    <p:sldId id="364" r:id="rId22"/>
    <p:sldId id="365" r:id="rId23"/>
    <p:sldId id="372" r:id="rId24"/>
    <p:sldId id="328" r:id="rId25"/>
    <p:sldId id="329" r:id="rId26"/>
    <p:sldId id="330" r:id="rId27"/>
    <p:sldId id="373" r:id="rId28"/>
    <p:sldId id="331" r:id="rId29"/>
    <p:sldId id="332" r:id="rId30"/>
    <p:sldId id="333" r:id="rId31"/>
    <p:sldId id="374"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CAF"/>
    <a:srgbClr val="008698"/>
    <a:srgbClr val="5BA7E0"/>
    <a:srgbClr val="A7AAB1"/>
    <a:srgbClr val="E1A12E"/>
    <a:srgbClr val="002E5D"/>
    <a:srgbClr val="8D2F4B"/>
    <a:srgbClr val="C8C8CE"/>
    <a:srgbClr val="9BAABE"/>
    <a:srgbClr val="284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72"/>
    <p:restoredTop sz="94699"/>
  </p:normalViewPr>
  <p:slideViewPr>
    <p:cSldViewPr snapToGrid="0" snapToObjects="1">
      <p:cViewPr>
        <p:scale>
          <a:sx n="63" d="100"/>
          <a:sy n="63" d="100"/>
        </p:scale>
        <p:origin x="-1328" y="-39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0" d="100"/>
          <a:sy n="170" d="100"/>
        </p:scale>
        <p:origin x="5376" y="19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mailto:monitoraggiocug@governo.it"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monitoraggiocug@governo.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426FE-5A11-1A45-83A6-631FCC99D23F}"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4989F472-1713-6E47-8279-C289CECFB06F}">
      <dgm:prSet custT="1"/>
      <dgm:spPr/>
      <dgm:t>
        <a:bodyPr/>
        <a:lstStyle/>
        <a:p>
          <a:pPr rtl="0">
            <a:lnSpc>
              <a:spcPct val="150000"/>
            </a:lnSpc>
          </a:pPr>
          <a:r>
            <a:rPr lang="it-IT" sz="2000" b="0" i="0" dirty="0" smtClean="0">
              <a:solidFill>
                <a:srgbClr val="000090"/>
              </a:solidFill>
              <a:latin typeface="Verdana"/>
              <a:cs typeface="Verdana"/>
            </a:rPr>
            <a:t>Compiti del Gruppo erano di fornire supporto alle pubbliche amministrazioni destinatarie della Direttiva del 4 marzo 2011 nella fase di primo avvio dei CUG, predisponendo risposte a quesiti o a richieste di chiarimenti attinenti al funzionamento dei predetti CUG;</a:t>
          </a:r>
          <a:endParaRPr lang="it-IT" sz="2000" dirty="0">
            <a:solidFill>
              <a:srgbClr val="000090"/>
            </a:solidFill>
            <a:latin typeface="Verdana"/>
            <a:cs typeface="Verdana"/>
          </a:endParaRPr>
        </a:p>
      </dgm:t>
    </dgm:pt>
    <dgm:pt modelId="{A10A9ECE-844B-9E43-912F-B471DF53CB62}" type="parTrans" cxnId="{AA88A975-E130-E54C-9C66-9124BD135734}">
      <dgm:prSet/>
      <dgm:spPr/>
      <dgm:t>
        <a:bodyPr/>
        <a:lstStyle/>
        <a:p>
          <a:endParaRPr lang="it-IT"/>
        </a:p>
      </dgm:t>
    </dgm:pt>
    <dgm:pt modelId="{474A1710-030F-B04D-93FE-C7AE7C5332CD}" type="sibTrans" cxnId="{AA88A975-E130-E54C-9C66-9124BD135734}">
      <dgm:prSet/>
      <dgm:spPr/>
      <dgm:t>
        <a:bodyPr/>
        <a:lstStyle/>
        <a:p>
          <a:endParaRPr lang="it-IT"/>
        </a:p>
      </dgm:t>
    </dgm:pt>
    <dgm:pt modelId="{B6C29004-C038-6C46-B07A-1C5BB4F5DFE5}">
      <dgm:prSet custT="1"/>
      <dgm:spPr/>
      <dgm:t>
        <a:bodyPr/>
        <a:lstStyle/>
        <a:p>
          <a:pPr rtl="0">
            <a:lnSpc>
              <a:spcPct val="150000"/>
            </a:lnSpc>
          </a:pPr>
          <a:r>
            <a:rPr lang="it-IT" sz="2000" b="0" i="0" dirty="0" smtClean="0">
              <a:solidFill>
                <a:srgbClr val="FF0000"/>
              </a:solidFill>
              <a:latin typeface="Verdana"/>
              <a:cs typeface="Verdana"/>
            </a:rPr>
            <a:t>operare il monitoraggio dell'implementazione della Direttiva 4 marzo 2011 da parte delle pubbliche amministrazioni destinatarie, individuando modelli operativi idonei ad essere replicati;</a:t>
          </a:r>
          <a:endParaRPr lang="it-IT" sz="2000" dirty="0">
            <a:solidFill>
              <a:srgbClr val="FF0000"/>
            </a:solidFill>
            <a:latin typeface="Verdana"/>
            <a:cs typeface="Verdana"/>
          </a:endParaRPr>
        </a:p>
      </dgm:t>
    </dgm:pt>
    <dgm:pt modelId="{06EE5948-1B11-554A-8F61-927338C5A8CE}" type="parTrans" cxnId="{233C9A5C-87C2-3848-90E5-A4FE854CA368}">
      <dgm:prSet/>
      <dgm:spPr/>
      <dgm:t>
        <a:bodyPr/>
        <a:lstStyle/>
        <a:p>
          <a:endParaRPr lang="it-IT"/>
        </a:p>
      </dgm:t>
    </dgm:pt>
    <dgm:pt modelId="{C06F3ADB-52B7-AA4B-B74E-969861CC3DDE}" type="sibTrans" cxnId="{233C9A5C-87C2-3848-90E5-A4FE854CA368}">
      <dgm:prSet/>
      <dgm:spPr/>
      <dgm:t>
        <a:bodyPr/>
        <a:lstStyle/>
        <a:p>
          <a:endParaRPr lang="it-IT"/>
        </a:p>
      </dgm:t>
    </dgm:pt>
    <dgm:pt modelId="{FF568792-4090-0A44-927F-8CBF7DB641FD}">
      <dgm:prSet custT="1"/>
      <dgm:spPr/>
      <dgm:t>
        <a:bodyPr/>
        <a:lstStyle/>
        <a:p>
          <a:pPr rtl="0"/>
          <a:endParaRPr lang="it-IT" sz="2000" b="0" i="0" dirty="0" smtClean="0">
            <a:solidFill>
              <a:srgbClr val="000090"/>
            </a:solidFill>
            <a:latin typeface="Verdana"/>
            <a:cs typeface="Verdana"/>
          </a:endParaRPr>
        </a:p>
        <a:p>
          <a:pPr rtl="0"/>
          <a:r>
            <a:rPr lang="it-IT" sz="2000" b="0" i="0" dirty="0" smtClean="0">
              <a:solidFill>
                <a:srgbClr val="000090"/>
              </a:solidFill>
              <a:latin typeface="Verdana"/>
              <a:cs typeface="Verdana"/>
            </a:rPr>
            <a:t>formulare proposte per la modifica o integrazione della Direttiva 4 marzo 2011 </a:t>
          </a:r>
          <a:endParaRPr lang="it-IT" sz="2000" dirty="0">
            <a:solidFill>
              <a:srgbClr val="000090"/>
            </a:solidFill>
            <a:latin typeface="Verdana"/>
            <a:cs typeface="Verdana"/>
          </a:endParaRPr>
        </a:p>
      </dgm:t>
    </dgm:pt>
    <dgm:pt modelId="{83864365-A8E3-4541-9F6D-7F45871474D4}" type="parTrans" cxnId="{53D9DABB-A50F-574C-94A9-6F273D4975D3}">
      <dgm:prSet/>
      <dgm:spPr/>
      <dgm:t>
        <a:bodyPr/>
        <a:lstStyle/>
        <a:p>
          <a:endParaRPr lang="it-IT"/>
        </a:p>
      </dgm:t>
    </dgm:pt>
    <dgm:pt modelId="{E61186C5-A9DA-BA48-9245-D8279AC9C966}" type="sibTrans" cxnId="{53D9DABB-A50F-574C-94A9-6F273D4975D3}">
      <dgm:prSet/>
      <dgm:spPr/>
      <dgm:t>
        <a:bodyPr/>
        <a:lstStyle/>
        <a:p>
          <a:endParaRPr lang="it-IT"/>
        </a:p>
      </dgm:t>
    </dgm:pt>
    <dgm:pt modelId="{B4436DBD-6ABF-5943-B543-4A553773EF2D}" type="pres">
      <dgm:prSet presAssocID="{672426FE-5A11-1A45-83A6-631FCC99D23F}" presName="vert0" presStyleCnt="0">
        <dgm:presLayoutVars>
          <dgm:dir/>
          <dgm:animOne val="branch"/>
          <dgm:animLvl val="lvl"/>
        </dgm:presLayoutVars>
      </dgm:prSet>
      <dgm:spPr/>
      <dgm:t>
        <a:bodyPr/>
        <a:lstStyle/>
        <a:p>
          <a:endParaRPr lang="it-IT"/>
        </a:p>
      </dgm:t>
    </dgm:pt>
    <dgm:pt modelId="{8B5E04DD-492E-B546-9297-28011154C3E5}" type="pres">
      <dgm:prSet presAssocID="{4989F472-1713-6E47-8279-C289CECFB06F}" presName="thickLine" presStyleLbl="alignNode1" presStyleIdx="0" presStyleCnt="3"/>
      <dgm:spPr/>
    </dgm:pt>
    <dgm:pt modelId="{4B3046CD-F686-854F-A341-EC528C009F76}" type="pres">
      <dgm:prSet presAssocID="{4989F472-1713-6E47-8279-C289CECFB06F}" presName="horz1" presStyleCnt="0"/>
      <dgm:spPr/>
    </dgm:pt>
    <dgm:pt modelId="{E12BB6CC-68BB-0447-92BB-3C1D63494B5E}" type="pres">
      <dgm:prSet presAssocID="{4989F472-1713-6E47-8279-C289CECFB06F}" presName="tx1" presStyleLbl="revTx" presStyleIdx="0" presStyleCnt="3" custLinFactNeighborY="441"/>
      <dgm:spPr/>
      <dgm:t>
        <a:bodyPr/>
        <a:lstStyle/>
        <a:p>
          <a:endParaRPr lang="it-IT"/>
        </a:p>
      </dgm:t>
    </dgm:pt>
    <dgm:pt modelId="{027450F8-05D9-6543-9EDD-C64C542EA046}" type="pres">
      <dgm:prSet presAssocID="{4989F472-1713-6E47-8279-C289CECFB06F}" presName="vert1" presStyleCnt="0"/>
      <dgm:spPr/>
    </dgm:pt>
    <dgm:pt modelId="{0BC76D2C-CC3B-BA48-A398-585E3D2379EF}" type="pres">
      <dgm:prSet presAssocID="{B6C29004-C038-6C46-B07A-1C5BB4F5DFE5}" presName="thickLine" presStyleLbl="alignNode1" presStyleIdx="1" presStyleCnt="3"/>
      <dgm:spPr/>
    </dgm:pt>
    <dgm:pt modelId="{F71FF261-3694-DE40-A3A6-F2EDB1B9426E}" type="pres">
      <dgm:prSet presAssocID="{B6C29004-C038-6C46-B07A-1C5BB4F5DFE5}" presName="horz1" presStyleCnt="0"/>
      <dgm:spPr/>
    </dgm:pt>
    <dgm:pt modelId="{8476FBD6-B1CA-BF47-8A83-F0AAE2FC5228}" type="pres">
      <dgm:prSet presAssocID="{B6C29004-C038-6C46-B07A-1C5BB4F5DFE5}" presName="tx1" presStyleLbl="revTx" presStyleIdx="1" presStyleCnt="3" custLinFactNeighborY="7140"/>
      <dgm:spPr/>
      <dgm:t>
        <a:bodyPr/>
        <a:lstStyle/>
        <a:p>
          <a:endParaRPr lang="it-IT"/>
        </a:p>
      </dgm:t>
    </dgm:pt>
    <dgm:pt modelId="{9D97F22D-9DB1-4A4E-AC8A-B13BE72666FB}" type="pres">
      <dgm:prSet presAssocID="{B6C29004-C038-6C46-B07A-1C5BB4F5DFE5}" presName="vert1" presStyleCnt="0"/>
      <dgm:spPr/>
    </dgm:pt>
    <dgm:pt modelId="{1D5A964D-7BEE-EE47-B8FF-65BDEEAC00BA}" type="pres">
      <dgm:prSet presAssocID="{FF568792-4090-0A44-927F-8CBF7DB641FD}" presName="thickLine" presStyleLbl="alignNode1" presStyleIdx="2" presStyleCnt="3"/>
      <dgm:spPr/>
    </dgm:pt>
    <dgm:pt modelId="{ACC91C0E-77BC-C44B-86AF-2F424D519D9A}" type="pres">
      <dgm:prSet presAssocID="{FF568792-4090-0A44-927F-8CBF7DB641FD}" presName="horz1" presStyleCnt="0"/>
      <dgm:spPr/>
    </dgm:pt>
    <dgm:pt modelId="{6AF2EE4C-1784-6D49-824C-BBB5D07A5203}" type="pres">
      <dgm:prSet presAssocID="{FF568792-4090-0A44-927F-8CBF7DB641FD}" presName="tx1" presStyleLbl="revTx" presStyleIdx="2" presStyleCnt="3" custLinFactNeighborY="1130"/>
      <dgm:spPr/>
      <dgm:t>
        <a:bodyPr/>
        <a:lstStyle/>
        <a:p>
          <a:endParaRPr lang="it-IT"/>
        </a:p>
      </dgm:t>
    </dgm:pt>
    <dgm:pt modelId="{476ACD65-3229-E047-BA85-EA1C58F15DB6}" type="pres">
      <dgm:prSet presAssocID="{FF568792-4090-0A44-927F-8CBF7DB641FD}" presName="vert1" presStyleCnt="0"/>
      <dgm:spPr/>
    </dgm:pt>
  </dgm:ptLst>
  <dgm:cxnLst>
    <dgm:cxn modelId="{B14F5739-B66C-6E47-93D2-7DADE91F4E30}" type="presOf" srcId="{672426FE-5A11-1A45-83A6-631FCC99D23F}" destId="{B4436DBD-6ABF-5943-B543-4A553773EF2D}" srcOrd="0" destOrd="0" presId="urn:microsoft.com/office/officeart/2008/layout/LinedList"/>
    <dgm:cxn modelId="{53D9DABB-A50F-574C-94A9-6F273D4975D3}" srcId="{672426FE-5A11-1A45-83A6-631FCC99D23F}" destId="{FF568792-4090-0A44-927F-8CBF7DB641FD}" srcOrd="2" destOrd="0" parTransId="{83864365-A8E3-4541-9F6D-7F45871474D4}" sibTransId="{E61186C5-A9DA-BA48-9245-D8279AC9C966}"/>
    <dgm:cxn modelId="{729EF5C5-512C-0942-9CFB-C885A0D268F7}" type="presOf" srcId="{FF568792-4090-0A44-927F-8CBF7DB641FD}" destId="{6AF2EE4C-1784-6D49-824C-BBB5D07A5203}" srcOrd="0" destOrd="0" presId="urn:microsoft.com/office/officeart/2008/layout/LinedList"/>
    <dgm:cxn modelId="{AA88A975-E130-E54C-9C66-9124BD135734}" srcId="{672426FE-5A11-1A45-83A6-631FCC99D23F}" destId="{4989F472-1713-6E47-8279-C289CECFB06F}" srcOrd="0" destOrd="0" parTransId="{A10A9ECE-844B-9E43-912F-B471DF53CB62}" sibTransId="{474A1710-030F-B04D-93FE-C7AE7C5332CD}"/>
    <dgm:cxn modelId="{233C9A5C-87C2-3848-90E5-A4FE854CA368}" srcId="{672426FE-5A11-1A45-83A6-631FCC99D23F}" destId="{B6C29004-C038-6C46-B07A-1C5BB4F5DFE5}" srcOrd="1" destOrd="0" parTransId="{06EE5948-1B11-554A-8F61-927338C5A8CE}" sibTransId="{C06F3ADB-52B7-AA4B-B74E-969861CC3DDE}"/>
    <dgm:cxn modelId="{8F7338A0-EF1F-574B-B2C6-82EF951DA9F3}" type="presOf" srcId="{4989F472-1713-6E47-8279-C289CECFB06F}" destId="{E12BB6CC-68BB-0447-92BB-3C1D63494B5E}" srcOrd="0" destOrd="0" presId="urn:microsoft.com/office/officeart/2008/layout/LinedList"/>
    <dgm:cxn modelId="{3B33242A-858A-4F49-B571-B84671B02198}" type="presOf" srcId="{B6C29004-C038-6C46-B07A-1C5BB4F5DFE5}" destId="{8476FBD6-B1CA-BF47-8A83-F0AAE2FC5228}" srcOrd="0" destOrd="0" presId="urn:microsoft.com/office/officeart/2008/layout/LinedList"/>
    <dgm:cxn modelId="{E41F1728-F8A9-E346-844F-76479CC34981}" type="presParOf" srcId="{B4436DBD-6ABF-5943-B543-4A553773EF2D}" destId="{8B5E04DD-492E-B546-9297-28011154C3E5}" srcOrd="0" destOrd="0" presId="urn:microsoft.com/office/officeart/2008/layout/LinedList"/>
    <dgm:cxn modelId="{96A2618C-619F-9D43-B9C4-78B7F7E31195}" type="presParOf" srcId="{B4436DBD-6ABF-5943-B543-4A553773EF2D}" destId="{4B3046CD-F686-854F-A341-EC528C009F76}" srcOrd="1" destOrd="0" presId="urn:microsoft.com/office/officeart/2008/layout/LinedList"/>
    <dgm:cxn modelId="{FCC27587-8E82-A344-BEC9-B2B64FE20A39}" type="presParOf" srcId="{4B3046CD-F686-854F-A341-EC528C009F76}" destId="{E12BB6CC-68BB-0447-92BB-3C1D63494B5E}" srcOrd="0" destOrd="0" presId="urn:microsoft.com/office/officeart/2008/layout/LinedList"/>
    <dgm:cxn modelId="{EC3F6C50-9BC2-8A45-B7B5-713726005054}" type="presParOf" srcId="{4B3046CD-F686-854F-A341-EC528C009F76}" destId="{027450F8-05D9-6543-9EDD-C64C542EA046}" srcOrd="1" destOrd="0" presId="urn:microsoft.com/office/officeart/2008/layout/LinedList"/>
    <dgm:cxn modelId="{A669AFA4-3AF6-AC43-A6B9-C64A9FAE12DB}" type="presParOf" srcId="{B4436DBD-6ABF-5943-B543-4A553773EF2D}" destId="{0BC76D2C-CC3B-BA48-A398-585E3D2379EF}" srcOrd="2" destOrd="0" presId="urn:microsoft.com/office/officeart/2008/layout/LinedList"/>
    <dgm:cxn modelId="{93DD67B8-4CAC-C844-9D58-EFBBC0D19C49}" type="presParOf" srcId="{B4436DBD-6ABF-5943-B543-4A553773EF2D}" destId="{F71FF261-3694-DE40-A3A6-F2EDB1B9426E}" srcOrd="3" destOrd="0" presId="urn:microsoft.com/office/officeart/2008/layout/LinedList"/>
    <dgm:cxn modelId="{1E91E3B6-09D5-BE49-8E44-449ED18D01DD}" type="presParOf" srcId="{F71FF261-3694-DE40-A3A6-F2EDB1B9426E}" destId="{8476FBD6-B1CA-BF47-8A83-F0AAE2FC5228}" srcOrd="0" destOrd="0" presId="urn:microsoft.com/office/officeart/2008/layout/LinedList"/>
    <dgm:cxn modelId="{FFD926C6-FD4A-9C4E-8824-851D29D0A62E}" type="presParOf" srcId="{F71FF261-3694-DE40-A3A6-F2EDB1B9426E}" destId="{9D97F22D-9DB1-4A4E-AC8A-B13BE72666FB}" srcOrd="1" destOrd="0" presId="urn:microsoft.com/office/officeart/2008/layout/LinedList"/>
    <dgm:cxn modelId="{79048448-1DD5-C840-BAFE-9AD590013D9A}" type="presParOf" srcId="{B4436DBD-6ABF-5943-B543-4A553773EF2D}" destId="{1D5A964D-7BEE-EE47-B8FF-65BDEEAC00BA}" srcOrd="4" destOrd="0" presId="urn:microsoft.com/office/officeart/2008/layout/LinedList"/>
    <dgm:cxn modelId="{930DFC7A-277F-DD49-AE34-D74AC4515A8E}" type="presParOf" srcId="{B4436DBD-6ABF-5943-B543-4A553773EF2D}" destId="{ACC91C0E-77BC-C44B-86AF-2F424D519D9A}" srcOrd="5" destOrd="0" presId="urn:microsoft.com/office/officeart/2008/layout/LinedList"/>
    <dgm:cxn modelId="{85519BEF-8596-254C-871D-F605B07FCA30}" type="presParOf" srcId="{ACC91C0E-77BC-C44B-86AF-2F424D519D9A}" destId="{6AF2EE4C-1784-6D49-824C-BBB5D07A5203}" srcOrd="0" destOrd="0" presId="urn:microsoft.com/office/officeart/2008/layout/LinedList"/>
    <dgm:cxn modelId="{A536C4EC-C9F6-CB48-99AC-AEAE3C29C551}" type="presParOf" srcId="{ACC91C0E-77BC-C44B-86AF-2F424D519D9A}" destId="{476ACD65-3229-E047-BA85-EA1C58F15D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426FE-5A11-1A45-83A6-631FCC99D23F}"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F568792-4090-0A44-927F-8CBF7DB641FD}">
      <dgm:prSet custT="1"/>
      <dgm:spPr/>
      <dgm:t>
        <a:bodyPr/>
        <a:lstStyle/>
        <a:p>
          <a:pPr rtl="0"/>
          <a:endParaRPr lang="it-IT" sz="2000" b="0" i="0" dirty="0" smtClean="0">
            <a:solidFill>
              <a:srgbClr val="000090"/>
            </a:solidFill>
            <a:latin typeface="Verdana"/>
            <a:cs typeface="Verdana"/>
          </a:endParaRPr>
        </a:p>
      </dgm:t>
    </dgm:pt>
    <dgm:pt modelId="{83864365-A8E3-4541-9F6D-7F45871474D4}" type="parTrans" cxnId="{53D9DABB-A50F-574C-94A9-6F273D4975D3}">
      <dgm:prSet/>
      <dgm:spPr/>
      <dgm:t>
        <a:bodyPr/>
        <a:lstStyle/>
        <a:p>
          <a:endParaRPr lang="it-IT"/>
        </a:p>
      </dgm:t>
    </dgm:pt>
    <dgm:pt modelId="{E61186C5-A9DA-BA48-9245-D8279AC9C966}" type="sibTrans" cxnId="{53D9DABB-A50F-574C-94A9-6F273D4975D3}">
      <dgm:prSet/>
      <dgm:spPr/>
      <dgm:t>
        <a:bodyPr/>
        <a:lstStyle/>
        <a:p>
          <a:endParaRPr lang="it-IT"/>
        </a:p>
      </dgm:t>
    </dgm:pt>
    <dgm:pt modelId="{B6C29004-C038-6C46-B07A-1C5BB4F5DFE5}">
      <dgm:prSet custT="1"/>
      <dgm:spPr/>
      <dgm:t>
        <a:bodyPr/>
        <a:lstStyle/>
        <a:p>
          <a:pPr rtl="0">
            <a:lnSpc>
              <a:spcPct val="150000"/>
            </a:lnSpc>
          </a:pPr>
          <a:endParaRPr lang="it-IT" sz="2000" b="0" i="0" dirty="0" smtClean="0">
            <a:solidFill>
              <a:srgbClr val="FF0000"/>
            </a:solidFill>
            <a:latin typeface="Verdana"/>
            <a:cs typeface="Verdana"/>
          </a:endParaRPr>
        </a:p>
        <a:p>
          <a:pPr rtl="0">
            <a:lnSpc>
              <a:spcPct val="150000"/>
            </a:lnSpc>
          </a:pPr>
          <a:r>
            <a:rPr lang="it-IT" sz="2000" b="0" i="0" dirty="0" smtClean="0">
              <a:solidFill>
                <a:srgbClr val="FF0000"/>
              </a:solidFill>
              <a:latin typeface="Verdana"/>
              <a:cs typeface="Verdana"/>
            </a:rPr>
            <a:t>operare il monitoraggio dell'implementazione della Direttiva 4 marzo 2011 da parte delle pubbliche amministrazioni destinatarie al fine di formulare eventuali modifiche alla Direttiva  medesima</a:t>
          </a:r>
          <a:endParaRPr lang="it-IT" sz="2000" dirty="0">
            <a:solidFill>
              <a:srgbClr val="FF0000"/>
            </a:solidFill>
            <a:latin typeface="Verdana"/>
            <a:cs typeface="Verdana"/>
          </a:endParaRPr>
        </a:p>
      </dgm:t>
    </dgm:pt>
    <dgm:pt modelId="{C06F3ADB-52B7-AA4B-B74E-969861CC3DDE}" type="sibTrans" cxnId="{233C9A5C-87C2-3848-90E5-A4FE854CA368}">
      <dgm:prSet/>
      <dgm:spPr/>
      <dgm:t>
        <a:bodyPr/>
        <a:lstStyle/>
        <a:p>
          <a:endParaRPr lang="it-IT"/>
        </a:p>
      </dgm:t>
    </dgm:pt>
    <dgm:pt modelId="{06EE5948-1B11-554A-8F61-927338C5A8CE}" type="parTrans" cxnId="{233C9A5C-87C2-3848-90E5-A4FE854CA368}">
      <dgm:prSet/>
      <dgm:spPr/>
      <dgm:t>
        <a:bodyPr/>
        <a:lstStyle/>
        <a:p>
          <a:endParaRPr lang="it-IT"/>
        </a:p>
      </dgm:t>
    </dgm:pt>
    <dgm:pt modelId="{4989F472-1713-6E47-8279-C289CECFB06F}">
      <dgm:prSet custT="1"/>
      <dgm:spPr/>
      <dgm:t>
        <a:bodyPr/>
        <a:lstStyle/>
        <a:p>
          <a:pPr rtl="0">
            <a:lnSpc>
              <a:spcPct val="150000"/>
            </a:lnSpc>
          </a:pPr>
          <a:r>
            <a:rPr lang="it-IT" sz="2000" b="0" i="0" dirty="0" smtClean="0">
              <a:solidFill>
                <a:srgbClr val="000090"/>
              </a:solidFill>
              <a:latin typeface="Verdana"/>
              <a:cs typeface="Verdana"/>
            </a:rPr>
            <a:t>Attività  del Gruppo appena ricostituito sono: </a:t>
          </a:r>
        </a:p>
        <a:p>
          <a:pPr rtl="0">
            <a:lnSpc>
              <a:spcPct val="150000"/>
            </a:lnSpc>
          </a:pPr>
          <a:r>
            <a:rPr lang="it-IT" sz="2000" b="0" i="0" dirty="0" smtClean="0">
              <a:solidFill>
                <a:srgbClr val="000090"/>
              </a:solidFill>
              <a:latin typeface="Verdana"/>
              <a:cs typeface="Verdana"/>
            </a:rPr>
            <a:t>Fornire  supporto alle pubbliche amministrazioni destinatarie della Direttiva  per le problematiche concernenti l’attività dei Comitati unici di garanzia </a:t>
          </a:r>
          <a:r>
            <a:rPr lang="it-IT" sz="2000" b="1" i="0" u="sng" dirty="0" smtClean="0">
              <a:solidFill>
                <a:srgbClr val="000090"/>
              </a:solidFill>
              <a:latin typeface="Verdana"/>
              <a:cs typeface="Verdana"/>
            </a:rPr>
            <a:t>predisponendo </a:t>
          </a:r>
          <a:r>
            <a:rPr lang="it-IT" sz="2000" b="0" i="0" u="none" dirty="0" smtClean="0">
              <a:solidFill>
                <a:srgbClr val="000090"/>
              </a:solidFill>
              <a:latin typeface="Verdana"/>
              <a:cs typeface="Verdana"/>
            </a:rPr>
            <a:t>risposte a quesiti o a richieste di chiarimento da parte degli stessi CUG</a:t>
          </a:r>
          <a:endParaRPr lang="it-IT" sz="2000" b="0" u="none" dirty="0">
            <a:solidFill>
              <a:srgbClr val="000090"/>
            </a:solidFill>
            <a:latin typeface="Verdana"/>
            <a:cs typeface="Verdana"/>
          </a:endParaRPr>
        </a:p>
      </dgm:t>
    </dgm:pt>
    <dgm:pt modelId="{474A1710-030F-B04D-93FE-C7AE7C5332CD}" type="sibTrans" cxnId="{AA88A975-E130-E54C-9C66-9124BD135734}">
      <dgm:prSet/>
      <dgm:spPr/>
      <dgm:t>
        <a:bodyPr/>
        <a:lstStyle/>
        <a:p>
          <a:endParaRPr lang="it-IT"/>
        </a:p>
      </dgm:t>
    </dgm:pt>
    <dgm:pt modelId="{A10A9ECE-844B-9E43-912F-B471DF53CB62}" type="parTrans" cxnId="{AA88A975-E130-E54C-9C66-9124BD135734}">
      <dgm:prSet/>
      <dgm:spPr/>
      <dgm:t>
        <a:bodyPr/>
        <a:lstStyle/>
        <a:p>
          <a:endParaRPr lang="it-IT"/>
        </a:p>
      </dgm:t>
    </dgm:pt>
    <dgm:pt modelId="{B4436DBD-6ABF-5943-B543-4A553773EF2D}" type="pres">
      <dgm:prSet presAssocID="{672426FE-5A11-1A45-83A6-631FCC99D23F}" presName="vert0" presStyleCnt="0">
        <dgm:presLayoutVars>
          <dgm:dir/>
          <dgm:animOne val="branch"/>
          <dgm:animLvl val="lvl"/>
        </dgm:presLayoutVars>
      </dgm:prSet>
      <dgm:spPr/>
      <dgm:t>
        <a:bodyPr/>
        <a:lstStyle/>
        <a:p>
          <a:endParaRPr lang="it-IT"/>
        </a:p>
      </dgm:t>
    </dgm:pt>
    <dgm:pt modelId="{8B5E04DD-492E-B546-9297-28011154C3E5}" type="pres">
      <dgm:prSet presAssocID="{4989F472-1713-6E47-8279-C289CECFB06F}" presName="thickLine" presStyleLbl="alignNode1" presStyleIdx="0" presStyleCnt="3"/>
      <dgm:spPr/>
    </dgm:pt>
    <dgm:pt modelId="{4B3046CD-F686-854F-A341-EC528C009F76}" type="pres">
      <dgm:prSet presAssocID="{4989F472-1713-6E47-8279-C289CECFB06F}" presName="horz1" presStyleCnt="0"/>
      <dgm:spPr/>
    </dgm:pt>
    <dgm:pt modelId="{E12BB6CC-68BB-0447-92BB-3C1D63494B5E}" type="pres">
      <dgm:prSet presAssocID="{4989F472-1713-6E47-8279-C289CECFB06F}" presName="tx1" presStyleLbl="revTx" presStyleIdx="0" presStyleCnt="3" custScaleY="151199" custLinFactNeighborY="441"/>
      <dgm:spPr/>
      <dgm:t>
        <a:bodyPr/>
        <a:lstStyle/>
        <a:p>
          <a:endParaRPr lang="it-IT"/>
        </a:p>
      </dgm:t>
    </dgm:pt>
    <dgm:pt modelId="{027450F8-05D9-6543-9EDD-C64C542EA046}" type="pres">
      <dgm:prSet presAssocID="{4989F472-1713-6E47-8279-C289CECFB06F}" presName="vert1" presStyleCnt="0"/>
      <dgm:spPr/>
    </dgm:pt>
    <dgm:pt modelId="{0BC76D2C-CC3B-BA48-A398-585E3D2379EF}" type="pres">
      <dgm:prSet presAssocID="{B6C29004-C038-6C46-B07A-1C5BB4F5DFE5}" presName="thickLine" presStyleLbl="alignNode1" presStyleIdx="1" presStyleCnt="3"/>
      <dgm:spPr/>
    </dgm:pt>
    <dgm:pt modelId="{F71FF261-3694-DE40-A3A6-F2EDB1B9426E}" type="pres">
      <dgm:prSet presAssocID="{B6C29004-C038-6C46-B07A-1C5BB4F5DFE5}" presName="horz1" presStyleCnt="0"/>
      <dgm:spPr/>
    </dgm:pt>
    <dgm:pt modelId="{8476FBD6-B1CA-BF47-8A83-F0AAE2FC5228}" type="pres">
      <dgm:prSet presAssocID="{B6C29004-C038-6C46-B07A-1C5BB4F5DFE5}" presName="tx1" presStyleLbl="revTx" presStyleIdx="1" presStyleCnt="3" custLinFactNeighborY="-14091"/>
      <dgm:spPr/>
      <dgm:t>
        <a:bodyPr/>
        <a:lstStyle/>
        <a:p>
          <a:endParaRPr lang="it-IT"/>
        </a:p>
      </dgm:t>
    </dgm:pt>
    <dgm:pt modelId="{9D97F22D-9DB1-4A4E-AC8A-B13BE72666FB}" type="pres">
      <dgm:prSet presAssocID="{B6C29004-C038-6C46-B07A-1C5BB4F5DFE5}" presName="vert1" presStyleCnt="0"/>
      <dgm:spPr/>
    </dgm:pt>
    <dgm:pt modelId="{1D5A964D-7BEE-EE47-B8FF-65BDEEAC00BA}" type="pres">
      <dgm:prSet presAssocID="{FF568792-4090-0A44-927F-8CBF7DB641FD}" presName="thickLine" presStyleLbl="alignNode1" presStyleIdx="2" presStyleCnt="3" custLinFactNeighborY="37249"/>
      <dgm:spPr/>
    </dgm:pt>
    <dgm:pt modelId="{ACC91C0E-77BC-C44B-86AF-2F424D519D9A}" type="pres">
      <dgm:prSet presAssocID="{FF568792-4090-0A44-927F-8CBF7DB641FD}" presName="horz1" presStyleCnt="0"/>
      <dgm:spPr/>
    </dgm:pt>
    <dgm:pt modelId="{6AF2EE4C-1784-6D49-824C-BBB5D07A5203}" type="pres">
      <dgm:prSet presAssocID="{FF568792-4090-0A44-927F-8CBF7DB641FD}" presName="tx1" presStyleLbl="revTx" presStyleIdx="2" presStyleCnt="3" custLinFactNeighborY="1130"/>
      <dgm:spPr/>
      <dgm:t>
        <a:bodyPr/>
        <a:lstStyle/>
        <a:p>
          <a:endParaRPr lang="it-IT"/>
        </a:p>
      </dgm:t>
    </dgm:pt>
    <dgm:pt modelId="{476ACD65-3229-E047-BA85-EA1C58F15DB6}" type="pres">
      <dgm:prSet presAssocID="{FF568792-4090-0A44-927F-8CBF7DB641FD}" presName="vert1" presStyleCnt="0"/>
      <dgm:spPr/>
    </dgm:pt>
  </dgm:ptLst>
  <dgm:cxnLst>
    <dgm:cxn modelId="{53D9DABB-A50F-574C-94A9-6F273D4975D3}" srcId="{672426FE-5A11-1A45-83A6-631FCC99D23F}" destId="{FF568792-4090-0A44-927F-8CBF7DB641FD}" srcOrd="2" destOrd="0" parTransId="{83864365-A8E3-4541-9F6D-7F45871474D4}" sibTransId="{E61186C5-A9DA-BA48-9245-D8279AC9C966}"/>
    <dgm:cxn modelId="{954E46B5-5B87-4956-B0B5-90CAB4A5BBA5}" type="presOf" srcId="{672426FE-5A11-1A45-83A6-631FCC99D23F}" destId="{B4436DBD-6ABF-5943-B543-4A553773EF2D}" srcOrd="0" destOrd="0" presId="urn:microsoft.com/office/officeart/2008/layout/LinedList"/>
    <dgm:cxn modelId="{A10A71AE-97FA-4D25-86A4-8BC62E048063}" type="presOf" srcId="{FF568792-4090-0A44-927F-8CBF7DB641FD}" destId="{6AF2EE4C-1784-6D49-824C-BBB5D07A5203}" srcOrd="0" destOrd="0" presId="urn:microsoft.com/office/officeart/2008/layout/LinedList"/>
    <dgm:cxn modelId="{AA88A975-E130-E54C-9C66-9124BD135734}" srcId="{672426FE-5A11-1A45-83A6-631FCC99D23F}" destId="{4989F472-1713-6E47-8279-C289CECFB06F}" srcOrd="0" destOrd="0" parTransId="{A10A9ECE-844B-9E43-912F-B471DF53CB62}" sibTransId="{474A1710-030F-B04D-93FE-C7AE7C5332CD}"/>
    <dgm:cxn modelId="{01A0F05C-B27D-4EF9-8B3B-11127E011076}" type="presOf" srcId="{B6C29004-C038-6C46-B07A-1C5BB4F5DFE5}" destId="{8476FBD6-B1CA-BF47-8A83-F0AAE2FC5228}" srcOrd="0" destOrd="0" presId="urn:microsoft.com/office/officeart/2008/layout/LinedList"/>
    <dgm:cxn modelId="{233C9A5C-87C2-3848-90E5-A4FE854CA368}" srcId="{672426FE-5A11-1A45-83A6-631FCC99D23F}" destId="{B6C29004-C038-6C46-B07A-1C5BB4F5DFE5}" srcOrd="1" destOrd="0" parTransId="{06EE5948-1B11-554A-8F61-927338C5A8CE}" sibTransId="{C06F3ADB-52B7-AA4B-B74E-969861CC3DDE}"/>
    <dgm:cxn modelId="{574EE6B4-57C6-499E-94AB-BE08BADFE9D3}" type="presOf" srcId="{4989F472-1713-6E47-8279-C289CECFB06F}" destId="{E12BB6CC-68BB-0447-92BB-3C1D63494B5E}" srcOrd="0" destOrd="0" presId="urn:microsoft.com/office/officeart/2008/layout/LinedList"/>
    <dgm:cxn modelId="{5D6773DB-3641-45DB-A826-651793077D68}" type="presParOf" srcId="{B4436DBD-6ABF-5943-B543-4A553773EF2D}" destId="{8B5E04DD-492E-B546-9297-28011154C3E5}" srcOrd="0" destOrd="0" presId="urn:microsoft.com/office/officeart/2008/layout/LinedList"/>
    <dgm:cxn modelId="{9C97144E-D6D0-4B02-AE73-C0EBE4169A28}" type="presParOf" srcId="{B4436DBD-6ABF-5943-B543-4A553773EF2D}" destId="{4B3046CD-F686-854F-A341-EC528C009F76}" srcOrd="1" destOrd="0" presId="urn:microsoft.com/office/officeart/2008/layout/LinedList"/>
    <dgm:cxn modelId="{6538C044-2ECE-40BF-B832-786F0F5D83B5}" type="presParOf" srcId="{4B3046CD-F686-854F-A341-EC528C009F76}" destId="{E12BB6CC-68BB-0447-92BB-3C1D63494B5E}" srcOrd="0" destOrd="0" presId="urn:microsoft.com/office/officeart/2008/layout/LinedList"/>
    <dgm:cxn modelId="{0D29F0DD-1773-4608-96A7-0B561C7BA685}" type="presParOf" srcId="{4B3046CD-F686-854F-A341-EC528C009F76}" destId="{027450F8-05D9-6543-9EDD-C64C542EA046}" srcOrd="1" destOrd="0" presId="urn:microsoft.com/office/officeart/2008/layout/LinedList"/>
    <dgm:cxn modelId="{E57BC612-102E-48D6-A429-FBB8AF90F180}" type="presParOf" srcId="{B4436DBD-6ABF-5943-B543-4A553773EF2D}" destId="{0BC76D2C-CC3B-BA48-A398-585E3D2379EF}" srcOrd="2" destOrd="0" presId="urn:microsoft.com/office/officeart/2008/layout/LinedList"/>
    <dgm:cxn modelId="{E028906A-C7BA-4269-9275-B6FD00937A84}" type="presParOf" srcId="{B4436DBD-6ABF-5943-B543-4A553773EF2D}" destId="{F71FF261-3694-DE40-A3A6-F2EDB1B9426E}" srcOrd="3" destOrd="0" presId="urn:microsoft.com/office/officeart/2008/layout/LinedList"/>
    <dgm:cxn modelId="{978F2BE0-96D1-48DB-A9DC-8D8FB7EC0894}" type="presParOf" srcId="{F71FF261-3694-DE40-A3A6-F2EDB1B9426E}" destId="{8476FBD6-B1CA-BF47-8A83-F0AAE2FC5228}" srcOrd="0" destOrd="0" presId="urn:microsoft.com/office/officeart/2008/layout/LinedList"/>
    <dgm:cxn modelId="{420DE5E3-96DF-4018-92F7-560679394F1C}" type="presParOf" srcId="{F71FF261-3694-DE40-A3A6-F2EDB1B9426E}" destId="{9D97F22D-9DB1-4A4E-AC8A-B13BE72666FB}" srcOrd="1" destOrd="0" presId="urn:microsoft.com/office/officeart/2008/layout/LinedList"/>
    <dgm:cxn modelId="{E89209C8-F48A-415A-96C2-8FCE6FC43816}" type="presParOf" srcId="{B4436DBD-6ABF-5943-B543-4A553773EF2D}" destId="{1D5A964D-7BEE-EE47-B8FF-65BDEEAC00BA}" srcOrd="4" destOrd="0" presId="urn:microsoft.com/office/officeart/2008/layout/LinedList"/>
    <dgm:cxn modelId="{DC69F7BD-91CC-45D5-8B41-9B04DC5D27A9}" type="presParOf" srcId="{B4436DBD-6ABF-5943-B543-4A553773EF2D}" destId="{ACC91C0E-77BC-C44B-86AF-2F424D519D9A}" srcOrd="5" destOrd="0" presId="urn:microsoft.com/office/officeart/2008/layout/LinedList"/>
    <dgm:cxn modelId="{97186BBB-036E-4633-850A-D86FBE951EF3}" type="presParOf" srcId="{ACC91C0E-77BC-C44B-86AF-2F424D519D9A}" destId="{6AF2EE4C-1784-6D49-824C-BBB5D07A5203}" srcOrd="0" destOrd="0" presId="urn:microsoft.com/office/officeart/2008/layout/LinedList"/>
    <dgm:cxn modelId="{DDC76ECE-EA36-480D-AEE6-6BEC1E33094B}" type="presParOf" srcId="{ACC91C0E-77BC-C44B-86AF-2F424D519D9A}" destId="{476ACD65-3229-E047-BA85-EA1C58F15D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8CFBE-ABEF-4D4E-A4A2-74E348B20593}"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7ED9FB0-1914-374D-ADDC-20104DB469C4}">
      <dgm:prSet phldrT="[Testo]" custT="1"/>
      <dgm:spPr/>
      <dgm:t>
        <a:bodyPr/>
        <a:lstStyle/>
        <a:p>
          <a:pPr algn="ctr">
            <a:lnSpc>
              <a:spcPct val="150000"/>
            </a:lnSpc>
          </a:pPr>
          <a:r>
            <a:rPr lang="it-IT" sz="2800" b="0" dirty="0" smtClean="0">
              <a:solidFill>
                <a:srgbClr val="000090"/>
              </a:solidFill>
              <a:latin typeface="+mn-lt"/>
              <a:cs typeface="Verdana"/>
            </a:rPr>
            <a:t>Ogni anno il gruppo deve redigere </a:t>
          </a:r>
          <a:r>
            <a:rPr lang="it-IT" sz="2800" b="1" dirty="0" smtClean="0">
              <a:solidFill>
                <a:srgbClr val="FF0000"/>
              </a:solidFill>
              <a:latin typeface="+mn-lt"/>
              <a:cs typeface="Verdana"/>
            </a:rPr>
            <a:t>un rapporto </a:t>
          </a:r>
          <a:r>
            <a:rPr lang="it-IT" sz="2800" b="0" dirty="0" smtClean="0">
              <a:solidFill>
                <a:srgbClr val="000090"/>
              </a:solidFill>
              <a:latin typeface="+mn-lt"/>
              <a:cs typeface="Verdana"/>
            </a:rPr>
            <a:t>sull'attività di monitoraggio dell'implementazione della direttiva.</a:t>
          </a:r>
          <a:endParaRPr lang="it-IT" sz="2800" b="0" dirty="0">
            <a:solidFill>
              <a:srgbClr val="000090"/>
            </a:solidFill>
            <a:latin typeface="+mn-lt"/>
            <a:cs typeface="Verdana"/>
          </a:endParaRPr>
        </a:p>
      </dgm:t>
    </dgm:pt>
    <dgm:pt modelId="{E87D2740-D68C-8643-8799-7811CBB401BE}" type="parTrans" cxnId="{54634A6B-2677-104D-A53A-AE6A5C28E545}">
      <dgm:prSet/>
      <dgm:spPr/>
      <dgm:t>
        <a:bodyPr/>
        <a:lstStyle/>
        <a:p>
          <a:endParaRPr lang="it-IT"/>
        </a:p>
      </dgm:t>
    </dgm:pt>
    <dgm:pt modelId="{7BCC0B32-66B4-244B-9214-2133A3811429}" type="sibTrans" cxnId="{54634A6B-2677-104D-A53A-AE6A5C28E545}">
      <dgm:prSet/>
      <dgm:spPr/>
      <dgm:t>
        <a:bodyPr/>
        <a:lstStyle/>
        <a:p>
          <a:endParaRPr lang="it-IT"/>
        </a:p>
      </dgm:t>
    </dgm:pt>
    <dgm:pt modelId="{5A00A0D5-01CF-7C49-BF28-E58D67BF9217}">
      <dgm:prSet custT="1"/>
      <dgm:spPr/>
      <dgm:t>
        <a:bodyPr/>
        <a:lstStyle/>
        <a:p>
          <a:pPr algn="just">
            <a:lnSpc>
              <a:spcPct val="150000"/>
            </a:lnSpc>
          </a:pPr>
          <a:r>
            <a:rPr lang="it-IT" sz="2800" dirty="0" smtClean="0">
              <a:solidFill>
                <a:srgbClr val="000090"/>
              </a:solidFill>
              <a:latin typeface="+mn-lt"/>
              <a:cs typeface="Verdana"/>
            </a:rPr>
            <a:t>E' attiva la casella </a:t>
          </a:r>
          <a:r>
            <a:rPr lang="it-IT" sz="2800" b="1" dirty="0" smtClean="0">
              <a:solidFill>
                <a:srgbClr val="FF0000"/>
              </a:solidFill>
              <a:latin typeface="+mn-lt"/>
              <a:cs typeface="Verdana"/>
              <a:hlinkClick xmlns:r="http://schemas.openxmlformats.org/officeDocument/2006/relationships" r:id="rId1"/>
            </a:rPr>
            <a:t>monitoraggiocug@governo.it</a:t>
          </a:r>
          <a:r>
            <a:rPr lang="it-IT" sz="2800" b="1" dirty="0" smtClean="0">
              <a:solidFill>
                <a:srgbClr val="FF0000"/>
              </a:solidFill>
              <a:latin typeface="+mn-lt"/>
              <a:cs typeface="Verdana"/>
            </a:rPr>
            <a:t> </a:t>
          </a:r>
          <a:r>
            <a:rPr lang="it-IT" sz="2800" dirty="0" smtClean="0">
              <a:solidFill>
                <a:srgbClr val="000090"/>
              </a:solidFill>
              <a:latin typeface="+mn-lt"/>
              <a:cs typeface="Verdana"/>
            </a:rPr>
            <a:t>alla quale i responsabili delle direzioni del personale, chiamati istituzionalmente a curare la costituzione dei Comitati Unici di Garanzia, e i Presidenti dei CUG possono formulare quesiti.</a:t>
          </a:r>
          <a:endParaRPr lang="it-IT" sz="2800" b="0" dirty="0">
            <a:solidFill>
              <a:srgbClr val="000090"/>
            </a:solidFill>
            <a:latin typeface="+mn-lt"/>
            <a:cs typeface="Verdana"/>
          </a:endParaRPr>
        </a:p>
      </dgm:t>
    </dgm:pt>
    <dgm:pt modelId="{DF0FA621-5E18-E145-B879-437317ADC430}" type="parTrans" cxnId="{3FB5415B-E968-7F4A-961D-05B335FA8E20}">
      <dgm:prSet/>
      <dgm:spPr/>
      <dgm:t>
        <a:bodyPr/>
        <a:lstStyle/>
        <a:p>
          <a:endParaRPr lang="it-IT"/>
        </a:p>
      </dgm:t>
    </dgm:pt>
    <dgm:pt modelId="{4F4F6765-F935-8E4C-B268-DD710E6267D2}" type="sibTrans" cxnId="{3FB5415B-E968-7F4A-961D-05B335FA8E20}">
      <dgm:prSet/>
      <dgm:spPr/>
      <dgm:t>
        <a:bodyPr/>
        <a:lstStyle/>
        <a:p>
          <a:endParaRPr lang="it-IT"/>
        </a:p>
      </dgm:t>
    </dgm:pt>
    <dgm:pt modelId="{85D42226-C675-D24C-AF4C-9EB4B76CC451}" type="pres">
      <dgm:prSet presAssocID="{16C8CFBE-ABEF-4D4E-A4A2-74E348B20593}" presName="vert0" presStyleCnt="0">
        <dgm:presLayoutVars>
          <dgm:dir/>
          <dgm:animOne val="branch"/>
          <dgm:animLvl val="lvl"/>
        </dgm:presLayoutVars>
      </dgm:prSet>
      <dgm:spPr/>
      <dgm:t>
        <a:bodyPr/>
        <a:lstStyle/>
        <a:p>
          <a:endParaRPr lang="it-IT"/>
        </a:p>
      </dgm:t>
    </dgm:pt>
    <dgm:pt modelId="{34593BD7-9932-864A-A98F-534F24E45298}" type="pres">
      <dgm:prSet presAssocID="{57ED9FB0-1914-374D-ADDC-20104DB469C4}" presName="thickLine" presStyleLbl="alignNode1" presStyleIdx="0" presStyleCnt="2"/>
      <dgm:spPr/>
    </dgm:pt>
    <dgm:pt modelId="{CC5A1F43-1774-5041-9F51-1D0B17435E32}" type="pres">
      <dgm:prSet presAssocID="{57ED9FB0-1914-374D-ADDC-20104DB469C4}" presName="horz1" presStyleCnt="0"/>
      <dgm:spPr/>
    </dgm:pt>
    <dgm:pt modelId="{BB7762C4-DB92-1944-A071-5E65575CB40D}" type="pres">
      <dgm:prSet presAssocID="{57ED9FB0-1914-374D-ADDC-20104DB469C4}" presName="tx1" presStyleLbl="revTx" presStyleIdx="0" presStyleCnt="2" custScaleX="99786" custScaleY="77266"/>
      <dgm:spPr/>
      <dgm:t>
        <a:bodyPr/>
        <a:lstStyle/>
        <a:p>
          <a:endParaRPr lang="it-IT"/>
        </a:p>
      </dgm:t>
    </dgm:pt>
    <dgm:pt modelId="{4C9DD4FA-D971-3C45-9D63-B2B05B70FF79}" type="pres">
      <dgm:prSet presAssocID="{57ED9FB0-1914-374D-ADDC-20104DB469C4}" presName="vert1" presStyleCnt="0"/>
      <dgm:spPr/>
    </dgm:pt>
    <dgm:pt modelId="{039C9B69-336F-0546-A979-55F20437FAB4}" type="pres">
      <dgm:prSet presAssocID="{5A00A0D5-01CF-7C49-BF28-E58D67BF9217}" presName="thickLine" presStyleLbl="alignNode1" presStyleIdx="1" presStyleCnt="2"/>
      <dgm:spPr/>
    </dgm:pt>
    <dgm:pt modelId="{19BA3538-40E0-9444-884E-1C3B2509E983}" type="pres">
      <dgm:prSet presAssocID="{5A00A0D5-01CF-7C49-BF28-E58D67BF9217}" presName="horz1" presStyleCnt="0"/>
      <dgm:spPr/>
    </dgm:pt>
    <dgm:pt modelId="{407DFDD5-A808-3D4C-8CA7-938AAC84F3D8}" type="pres">
      <dgm:prSet presAssocID="{5A00A0D5-01CF-7C49-BF28-E58D67BF9217}" presName="tx1" presStyleLbl="revTx" presStyleIdx="1" presStyleCnt="2"/>
      <dgm:spPr/>
      <dgm:t>
        <a:bodyPr/>
        <a:lstStyle/>
        <a:p>
          <a:endParaRPr lang="it-IT"/>
        </a:p>
      </dgm:t>
    </dgm:pt>
    <dgm:pt modelId="{ED2608F1-CFE9-5141-9FF1-1EBF8A9258EB}" type="pres">
      <dgm:prSet presAssocID="{5A00A0D5-01CF-7C49-BF28-E58D67BF9217}" presName="vert1" presStyleCnt="0"/>
      <dgm:spPr/>
    </dgm:pt>
  </dgm:ptLst>
  <dgm:cxnLst>
    <dgm:cxn modelId="{F665EDEE-C1AE-BE45-A75C-20D4BF831011}" type="presOf" srcId="{57ED9FB0-1914-374D-ADDC-20104DB469C4}" destId="{BB7762C4-DB92-1944-A071-5E65575CB40D}" srcOrd="0" destOrd="0" presId="urn:microsoft.com/office/officeart/2008/layout/LinedList"/>
    <dgm:cxn modelId="{54634A6B-2677-104D-A53A-AE6A5C28E545}" srcId="{16C8CFBE-ABEF-4D4E-A4A2-74E348B20593}" destId="{57ED9FB0-1914-374D-ADDC-20104DB469C4}" srcOrd="0" destOrd="0" parTransId="{E87D2740-D68C-8643-8799-7811CBB401BE}" sibTransId="{7BCC0B32-66B4-244B-9214-2133A3811429}"/>
    <dgm:cxn modelId="{3FB5415B-E968-7F4A-961D-05B335FA8E20}" srcId="{16C8CFBE-ABEF-4D4E-A4A2-74E348B20593}" destId="{5A00A0D5-01CF-7C49-BF28-E58D67BF9217}" srcOrd="1" destOrd="0" parTransId="{DF0FA621-5E18-E145-B879-437317ADC430}" sibTransId="{4F4F6765-F935-8E4C-B268-DD710E6267D2}"/>
    <dgm:cxn modelId="{35B5E673-D16C-CF4B-8858-352DFDE5A224}" type="presOf" srcId="{5A00A0D5-01CF-7C49-BF28-E58D67BF9217}" destId="{407DFDD5-A808-3D4C-8CA7-938AAC84F3D8}" srcOrd="0" destOrd="0" presId="urn:microsoft.com/office/officeart/2008/layout/LinedList"/>
    <dgm:cxn modelId="{B42C00AB-8D85-9D4D-A85C-BBE7887835E3}" type="presOf" srcId="{16C8CFBE-ABEF-4D4E-A4A2-74E348B20593}" destId="{85D42226-C675-D24C-AF4C-9EB4B76CC451}" srcOrd="0" destOrd="0" presId="urn:microsoft.com/office/officeart/2008/layout/LinedList"/>
    <dgm:cxn modelId="{5083AACC-CC93-2A4B-9350-EC6085D64F4A}" type="presParOf" srcId="{85D42226-C675-D24C-AF4C-9EB4B76CC451}" destId="{34593BD7-9932-864A-A98F-534F24E45298}" srcOrd="0" destOrd="0" presId="urn:microsoft.com/office/officeart/2008/layout/LinedList"/>
    <dgm:cxn modelId="{36BBDCD5-6B63-2E48-AAE3-1897D51E479F}" type="presParOf" srcId="{85D42226-C675-D24C-AF4C-9EB4B76CC451}" destId="{CC5A1F43-1774-5041-9F51-1D0B17435E32}" srcOrd="1" destOrd="0" presId="urn:microsoft.com/office/officeart/2008/layout/LinedList"/>
    <dgm:cxn modelId="{7FAA8730-C846-A443-BA8E-16363A0475EC}" type="presParOf" srcId="{CC5A1F43-1774-5041-9F51-1D0B17435E32}" destId="{BB7762C4-DB92-1944-A071-5E65575CB40D}" srcOrd="0" destOrd="0" presId="urn:microsoft.com/office/officeart/2008/layout/LinedList"/>
    <dgm:cxn modelId="{8A16E74F-45B1-DC40-AA9C-E2475DCE364E}" type="presParOf" srcId="{CC5A1F43-1774-5041-9F51-1D0B17435E32}" destId="{4C9DD4FA-D971-3C45-9D63-B2B05B70FF79}" srcOrd="1" destOrd="0" presId="urn:microsoft.com/office/officeart/2008/layout/LinedList"/>
    <dgm:cxn modelId="{F68C2474-1E68-624E-98C3-53D446F3F80A}" type="presParOf" srcId="{85D42226-C675-D24C-AF4C-9EB4B76CC451}" destId="{039C9B69-336F-0546-A979-55F20437FAB4}" srcOrd="2" destOrd="0" presId="urn:microsoft.com/office/officeart/2008/layout/LinedList"/>
    <dgm:cxn modelId="{6813CA6B-ACE1-E549-871A-F31934D64903}" type="presParOf" srcId="{85D42226-C675-D24C-AF4C-9EB4B76CC451}" destId="{19BA3538-40E0-9444-884E-1C3B2509E983}" srcOrd="3" destOrd="0" presId="urn:microsoft.com/office/officeart/2008/layout/LinedList"/>
    <dgm:cxn modelId="{10A50110-F1EB-3A4F-A226-951F9F0B31DA}" type="presParOf" srcId="{19BA3538-40E0-9444-884E-1C3B2509E983}" destId="{407DFDD5-A808-3D4C-8CA7-938AAC84F3D8}" srcOrd="0" destOrd="0" presId="urn:microsoft.com/office/officeart/2008/layout/LinedList"/>
    <dgm:cxn modelId="{C80D1068-1C37-3048-9E3D-C5D1478B0ABE}" type="presParOf" srcId="{19BA3538-40E0-9444-884E-1C3B2509E983}" destId="{ED2608F1-CFE9-5141-9FF1-1EBF8A9258E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04DD-492E-B546-9297-28011154C3E5}">
      <dsp:nvSpPr>
        <dsp:cNvPr id="0" name=""/>
        <dsp:cNvSpPr/>
      </dsp:nvSpPr>
      <dsp:spPr>
        <a:xfrm>
          <a:off x="0" y="2924"/>
          <a:ext cx="1156715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2BB6CC-68BB-0447-92BB-3C1D63494B5E}">
      <dsp:nvSpPr>
        <dsp:cNvPr id="0" name=""/>
        <dsp:cNvSpPr/>
      </dsp:nvSpPr>
      <dsp:spPr>
        <a:xfrm>
          <a:off x="0" y="11720"/>
          <a:ext cx="11567151" cy="19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50000"/>
            </a:lnSpc>
            <a:spcBef>
              <a:spcPct val="0"/>
            </a:spcBef>
            <a:spcAft>
              <a:spcPct val="35000"/>
            </a:spcAft>
          </a:pPr>
          <a:r>
            <a:rPr lang="it-IT" sz="2000" b="0" i="0" kern="1200" dirty="0" smtClean="0">
              <a:solidFill>
                <a:srgbClr val="000090"/>
              </a:solidFill>
              <a:latin typeface="Verdana"/>
              <a:cs typeface="Verdana"/>
            </a:rPr>
            <a:t>Compiti del Gruppo erano di fornire supporto alle pubbliche amministrazioni destinatarie della Direttiva del 4 marzo 2011 nella fase di primo avvio dei CUG, predisponendo risposte a quesiti o a richieste di chiarimenti attinenti al funzionamento dei predetti CUG;</a:t>
          </a:r>
          <a:endParaRPr lang="it-IT" sz="2000" kern="1200" dirty="0">
            <a:solidFill>
              <a:srgbClr val="000090"/>
            </a:solidFill>
            <a:latin typeface="Verdana"/>
            <a:cs typeface="Verdana"/>
          </a:endParaRPr>
        </a:p>
      </dsp:txBody>
      <dsp:txXfrm>
        <a:off x="0" y="11720"/>
        <a:ext cx="11567151" cy="1994507"/>
      </dsp:txXfrm>
    </dsp:sp>
    <dsp:sp modelId="{0BC76D2C-CC3B-BA48-A398-585E3D2379EF}">
      <dsp:nvSpPr>
        <dsp:cNvPr id="0" name=""/>
        <dsp:cNvSpPr/>
      </dsp:nvSpPr>
      <dsp:spPr>
        <a:xfrm>
          <a:off x="0" y="1997432"/>
          <a:ext cx="1156715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76FBD6-B1CA-BF47-8A83-F0AAE2FC5228}">
      <dsp:nvSpPr>
        <dsp:cNvPr id="0" name=""/>
        <dsp:cNvSpPr/>
      </dsp:nvSpPr>
      <dsp:spPr>
        <a:xfrm>
          <a:off x="0" y="2139840"/>
          <a:ext cx="11567151" cy="19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50000"/>
            </a:lnSpc>
            <a:spcBef>
              <a:spcPct val="0"/>
            </a:spcBef>
            <a:spcAft>
              <a:spcPct val="35000"/>
            </a:spcAft>
          </a:pPr>
          <a:r>
            <a:rPr lang="it-IT" sz="2000" b="0" i="0" kern="1200" dirty="0" smtClean="0">
              <a:solidFill>
                <a:srgbClr val="FF0000"/>
              </a:solidFill>
              <a:latin typeface="Verdana"/>
              <a:cs typeface="Verdana"/>
            </a:rPr>
            <a:t>operare il monitoraggio dell'implementazione della Direttiva 4 marzo 2011 da parte delle pubbliche amministrazioni destinatarie, individuando modelli operativi idonei ad essere replicati;</a:t>
          </a:r>
          <a:endParaRPr lang="it-IT" sz="2000" kern="1200" dirty="0">
            <a:solidFill>
              <a:srgbClr val="FF0000"/>
            </a:solidFill>
            <a:latin typeface="Verdana"/>
            <a:cs typeface="Verdana"/>
          </a:endParaRPr>
        </a:p>
      </dsp:txBody>
      <dsp:txXfrm>
        <a:off x="0" y="2139840"/>
        <a:ext cx="11567151" cy="1994507"/>
      </dsp:txXfrm>
    </dsp:sp>
    <dsp:sp modelId="{1D5A964D-7BEE-EE47-B8FF-65BDEEAC00BA}">
      <dsp:nvSpPr>
        <dsp:cNvPr id="0" name=""/>
        <dsp:cNvSpPr/>
      </dsp:nvSpPr>
      <dsp:spPr>
        <a:xfrm>
          <a:off x="0" y="3991939"/>
          <a:ext cx="1156715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AF2EE4C-1784-6D49-824C-BBB5D07A5203}">
      <dsp:nvSpPr>
        <dsp:cNvPr id="0" name=""/>
        <dsp:cNvSpPr/>
      </dsp:nvSpPr>
      <dsp:spPr>
        <a:xfrm>
          <a:off x="0" y="3994864"/>
          <a:ext cx="11567151" cy="199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it-IT" sz="2000" b="0" i="0" kern="1200" dirty="0" smtClean="0">
            <a:solidFill>
              <a:srgbClr val="000090"/>
            </a:solidFill>
            <a:latin typeface="Verdana"/>
            <a:cs typeface="Verdana"/>
          </a:endParaRPr>
        </a:p>
        <a:p>
          <a:pPr lvl="0" algn="l" defTabSz="889000" rtl="0">
            <a:lnSpc>
              <a:spcPct val="90000"/>
            </a:lnSpc>
            <a:spcBef>
              <a:spcPct val="0"/>
            </a:spcBef>
            <a:spcAft>
              <a:spcPct val="35000"/>
            </a:spcAft>
          </a:pPr>
          <a:r>
            <a:rPr lang="it-IT" sz="2000" b="0" i="0" kern="1200" dirty="0" smtClean="0">
              <a:solidFill>
                <a:srgbClr val="000090"/>
              </a:solidFill>
              <a:latin typeface="Verdana"/>
              <a:cs typeface="Verdana"/>
            </a:rPr>
            <a:t>formulare proposte per la modifica o integrazione della Direttiva 4 marzo 2011 </a:t>
          </a:r>
          <a:endParaRPr lang="it-IT" sz="2000" kern="1200" dirty="0">
            <a:solidFill>
              <a:srgbClr val="000090"/>
            </a:solidFill>
            <a:latin typeface="Verdana"/>
            <a:cs typeface="Verdana"/>
          </a:endParaRPr>
        </a:p>
      </dsp:txBody>
      <dsp:txXfrm>
        <a:off x="0" y="3994864"/>
        <a:ext cx="11567151" cy="1994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04DD-492E-B546-9297-28011154C3E5}">
      <dsp:nvSpPr>
        <dsp:cNvPr id="0" name=""/>
        <dsp:cNvSpPr/>
      </dsp:nvSpPr>
      <dsp:spPr>
        <a:xfrm>
          <a:off x="0" y="638"/>
          <a:ext cx="112716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2BB6CC-68BB-0447-92BB-3C1D63494B5E}">
      <dsp:nvSpPr>
        <dsp:cNvPr id="0" name=""/>
        <dsp:cNvSpPr/>
      </dsp:nvSpPr>
      <dsp:spPr>
        <a:xfrm>
          <a:off x="0" y="7081"/>
          <a:ext cx="11260629" cy="220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50000"/>
            </a:lnSpc>
            <a:spcBef>
              <a:spcPct val="0"/>
            </a:spcBef>
            <a:spcAft>
              <a:spcPct val="35000"/>
            </a:spcAft>
          </a:pPr>
          <a:r>
            <a:rPr lang="it-IT" sz="2000" b="0" i="0" kern="1200" dirty="0" smtClean="0">
              <a:solidFill>
                <a:srgbClr val="000090"/>
              </a:solidFill>
              <a:latin typeface="Verdana"/>
              <a:cs typeface="Verdana"/>
            </a:rPr>
            <a:t>Attività  del Gruppo appena ricostituito sono: </a:t>
          </a:r>
        </a:p>
        <a:p>
          <a:pPr lvl="0" algn="l" defTabSz="889000" rtl="0">
            <a:lnSpc>
              <a:spcPct val="150000"/>
            </a:lnSpc>
            <a:spcBef>
              <a:spcPct val="0"/>
            </a:spcBef>
            <a:spcAft>
              <a:spcPct val="35000"/>
            </a:spcAft>
          </a:pPr>
          <a:r>
            <a:rPr lang="it-IT" sz="2000" b="0" i="0" kern="1200" dirty="0" smtClean="0">
              <a:solidFill>
                <a:srgbClr val="000090"/>
              </a:solidFill>
              <a:latin typeface="Verdana"/>
              <a:cs typeface="Verdana"/>
            </a:rPr>
            <a:t>Fornire  supporto alle pubbliche amministrazioni destinatarie della Direttiva  per le problematiche concernenti l’attività dei Comitati unici di garanzia </a:t>
          </a:r>
          <a:r>
            <a:rPr lang="it-IT" sz="2000" b="1" i="0" u="sng" kern="1200" dirty="0" smtClean="0">
              <a:solidFill>
                <a:srgbClr val="000090"/>
              </a:solidFill>
              <a:latin typeface="Verdana"/>
              <a:cs typeface="Verdana"/>
            </a:rPr>
            <a:t>predisponendo </a:t>
          </a:r>
          <a:r>
            <a:rPr lang="it-IT" sz="2000" b="0" i="0" u="none" kern="1200" dirty="0" smtClean="0">
              <a:solidFill>
                <a:srgbClr val="000090"/>
              </a:solidFill>
              <a:latin typeface="Verdana"/>
              <a:cs typeface="Verdana"/>
            </a:rPr>
            <a:t>risposte a quesiti o a richieste di chiarimento da parte degli stessi CUG</a:t>
          </a:r>
          <a:endParaRPr lang="it-IT" sz="2000" b="0" u="none" kern="1200" dirty="0">
            <a:solidFill>
              <a:srgbClr val="000090"/>
            </a:solidFill>
            <a:latin typeface="Verdana"/>
            <a:cs typeface="Verdana"/>
          </a:endParaRPr>
        </a:p>
      </dsp:txBody>
      <dsp:txXfrm>
        <a:off x="0" y="7081"/>
        <a:ext cx="11260629" cy="2209027"/>
      </dsp:txXfrm>
    </dsp:sp>
    <dsp:sp modelId="{0BC76D2C-CC3B-BA48-A398-585E3D2379EF}">
      <dsp:nvSpPr>
        <dsp:cNvPr id="0" name=""/>
        <dsp:cNvSpPr/>
      </dsp:nvSpPr>
      <dsp:spPr>
        <a:xfrm>
          <a:off x="0" y="2209666"/>
          <a:ext cx="112716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76FBD6-B1CA-BF47-8A83-F0AAE2FC5228}">
      <dsp:nvSpPr>
        <dsp:cNvPr id="0" name=""/>
        <dsp:cNvSpPr/>
      </dsp:nvSpPr>
      <dsp:spPr>
        <a:xfrm>
          <a:off x="0" y="2003796"/>
          <a:ext cx="11271637" cy="1461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50000"/>
            </a:lnSpc>
            <a:spcBef>
              <a:spcPct val="0"/>
            </a:spcBef>
            <a:spcAft>
              <a:spcPct val="35000"/>
            </a:spcAft>
          </a:pPr>
          <a:endParaRPr lang="it-IT" sz="2000" b="0" i="0" kern="1200" dirty="0" smtClean="0">
            <a:solidFill>
              <a:srgbClr val="FF0000"/>
            </a:solidFill>
            <a:latin typeface="Verdana"/>
            <a:cs typeface="Verdana"/>
          </a:endParaRPr>
        </a:p>
        <a:p>
          <a:pPr lvl="0" algn="l" defTabSz="889000" rtl="0">
            <a:lnSpc>
              <a:spcPct val="150000"/>
            </a:lnSpc>
            <a:spcBef>
              <a:spcPct val="0"/>
            </a:spcBef>
            <a:spcAft>
              <a:spcPct val="35000"/>
            </a:spcAft>
          </a:pPr>
          <a:r>
            <a:rPr lang="it-IT" sz="2000" b="0" i="0" kern="1200" dirty="0" smtClean="0">
              <a:solidFill>
                <a:srgbClr val="FF0000"/>
              </a:solidFill>
              <a:latin typeface="Verdana"/>
              <a:cs typeface="Verdana"/>
            </a:rPr>
            <a:t>operare il monitoraggio dell'implementazione della Direttiva 4 marzo 2011 da parte delle pubbliche amministrazioni destinatarie al fine di formulare eventuali modifiche alla Direttiva  medesima</a:t>
          </a:r>
          <a:endParaRPr lang="it-IT" sz="2000" kern="1200" dirty="0">
            <a:solidFill>
              <a:srgbClr val="FF0000"/>
            </a:solidFill>
            <a:latin typeface="Verdana"/>
            <a:cs typeface="Verdana"/>
          </a:endParaRPr>
        </a:p>
      </dsp:txBody>
      <dsp:txXfrm>
        <a:off x="0" y="2003796"/>
        <a:ext cx="11271637" cy="1461006"/>
      </dsp:txXfrm>
    </dsp:sp>
    <dsp:sp modelId="{1D5A964D-7BEE-EE47-B8FF-65BDEEAC00BA}">
      <dsp:nvSpPr>
        <dsp:cNvPr id="0" name=""/>
        <dsp:cNvSpPr/>
      </dsp:nvSpPr>
      <dsp:spPr>
        <a:xfrm>
          <a:off x="0" y="4214883"/>
          <a:ext cx="112716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AF2EE4C-1784-6D49-824C-BBB5D07A5203}">
      <dsp:nvSpPr>
        <dsp:cNvPr id="0" name=""/>
        <dsp:cNvSpPr/>
      </dsp:nvSpPr>
      <dsp:spPr>
        <a:xfrm>
          <a:off x="0" y="3671312"/>
          <a:ext cx="11271637" cy="1461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it-IT" sz="2000" b="0" i="0" kern="1200" dirty="0" smtClean="0">
            <a:solidFill>
              <a:srgbClr val="000090"/>
            </a:solidFill>
            <a:latin typeface="Verdana"/>
            <a:cs typeface="Verdana"/>
          </a:endParaRPr>
        </a:p>
      </dsp:txBody>
      <dsp:txXfrm>
        <a:off x="0" y="3671312"/>
        <a:ext cx="11271637" cy="1461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93BD7-9932-864A-A98F-534F24E45298}">
      <dsp:nvSpPr>
        <dsp:cNvPr id="0" name=""/>
        <dsp:cNvSpPr/>
      </dsp:nvSpPr>
      <dsp:spPr>
        <a:xfrm>
          <a:off x="0" y="2952"/>
          <a:ext cx="1127338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B7762C4-DB92-1944-A071-5E65575CB40D}">
      <dsp:nvSpPr>
        <dsp:cNvPr id="0" name=""/>
        <dsp:cNvSpPr/>
      </dsp:nvSpPr>
      <dsp:spPr>
        <a:xfrm>
          <a:off x="0" y="2952"/>
          <a:ext cx="11249257" cy="2240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150000"/>
            </a:lnSpc>
            <a:spcBef>
              <a:spcPct val="0"/>
            </a:spcBef>
            <a:spcAft>
              <a:spcPct val="35000"/>
            </a:spcAft>
          </a:pPr>
          <a:r>
            <a:rPr lang="it-IT" sz="2800" b="0" kern="1200" dirty="0" smtClean="0">
              <a:solidFill>
                <a:srgbClr val="000090"/>
              </a:solidFill>
              <a:latin typeface="+mn-lt"/>
              <a:cs typeface="Verdana"/>
            </a:rPr>
            <a:t>Ogni anno il gruppo deve redigere </a:t>
          </a:r>
          <a:r>
            <a:rPr lang="it-IT" sz="2800" b="1" kern="1200" dirty="0" smtClean="0">
              <a:solidFill>
                <a:srgbClr val="FF0000"/>
              </a:solidFill>
              <a:latin typeface="+mn-lt"/>
              <a:cs typeface="Verdana"/>
            </a:rPr>
            <a:t>un rapporto </a:t>
          </a:r>
          <a:r>
            <a:rPr lang="it-IT" sz="2800" b="0" kern="1200" dirty="0" smtClean="0">
              <a:solidFill>
                <a:srgbClr val="000090"/>
              </a:solidFill>
              <a:latin typeface="+mn-lt"/>
              <a:cs typeface="Verdana"/>
            </a:rPr>
            <a:t>sull'attività di monitoraggio dell'implementazione della direttiva.</a:t>
          </a:r>
          <a:endParaRPr lang="it-IT" sz="2800" b="0" kern="1200" dirty="0">
            <a:solidFill>
              <a:srgbClr val="000090"/>
            </a:solidFill>
            <a:latin typeface="+mn-lt"/>
            <a:cs typeface="Verdana"/>
          </a:endParaRPr>
        </a:p>
      </dsp:txBody>
      <dsp:txXfrm>
        <a:off x="0" y="2952"/>
        <a:ext cx="11249257" cy="2240437"/>
      </dsp:txXfrm>
    </dsp:sp>
    <dsp:sp modelId="{039C9B69-336F-0546-A979-55F20437FAB4}">
      <dsp:nvSpPr>
        <dsp:cNvPr id="0" name=""/>
        <dsp:cNvSpPr/>
      </dsp:nvSpPr>
      <dsp:spPr>
        <a:xfrm>
          <a:off x="0" y="2243390"/>
          <a:ext cx="1127338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7DFDD5-A808-3D4C-8CA7-938AAC84F3D8}">
      <dsp:nvSpPr>
        <dsp:cNvPr id="0" name=""/>
        <dsp:cNvSpPr/>
      </dsp:nvSpPr>
      <dsp:spPr>
        <a:xfrm>
          <a:off x="0" y="2243390"/>
          <a:ext cx="11273383" cy="289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150000"/>
            </a:lnSpc>
            <a:spcBef>
              <a:spcPct val="0"/>
            </a:spcBef>
            <a:spcAft>
              <a:spcPct val="35000"/>
            </a:spcAft>
          </a:pPr>
          <a:r>
            <a:rPr lang="it-IT" sz="2800" kern="1200" dirty="0" smtClean="0">
              <a:solidFill>
                <a:srgbClr val="000090"/>
              </a:solidFill>
              <a:latin typeface="+mn-lt"/>
              <a:cs typeface="Verdana"/>
            </a:rPr>
            <a:t>E' attiva la casella </a:t>
          </a:r>
          <a:r>
            <a:rPr lang="it-IT" sz="2800" b="1" kern="1200" dirty="0" smtClean="0">
              <a:solidFill>
                <a:srgbClr val="FF0000"/>
              </a:solidFill>
              <a:latin typeface="+mn-lt"/>
              <a:cs typeface="Verdana"/>
              <a:hlinkClick xmlns:r="http://schemas.openxmlformats.org/officeDocument/2006/relationships" r:id="rId1"/>
            </a:rPr>
            <a:t>monitoraggiocug@governo.it</a:t>
          </a:r>
          <a:r>
            <a:rPr lang="it-IT" sz="2800" b="1" kern="1200" dirty="0" smtClean="0">
              <a:solidFill>
                <a:srgbClr val="FF0000"/>
              </a:solidFill>
              <a:latin typeface="+mn-lt"/>
              <a:cs typeface="Verdana"/>
            </a:rPr>
            <a:t> </a:t>
          </a:r>
          <a:r>
            <a:rPr lang="it-IT" sz="2800" kern="1200" dirty="0" smtClean="0">
              <a:solidFill>
                <a:srgbClr val="000090"/>
              </a:solidFill>
              <a:latin typeface="+mn-lt"/>
              <a:cs typeface="Verdana"/>
            </a:rPr>
            <a:t>alla quale i responsabili delle direzioni del personale, chiamati istituzionalmente a curare la costituzione dei Comitati Unici di Garanzia, e i Presidenti dei CUG possono formulare quesiti.</a:t>
          </a:r>
          <a:endParaRPr lang="it-IT" sz="2800" b="0" kern="1200" dirty="0">
            <a:solidFill>
              <a:srgbClr val="000090"/>
            </a:solidFill>
            <a:latin typeface="+mn-lt"/>
            <a:cs typeface="Verdana"/>
          </a:endParaRPr>
        </a:p>
      </dsp:txBody>
      <dsp:txXfrm>
        <a:off x="0" y="2243390"/>
        <a:ext cx="11273383" cy="28996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B98360-EFA8-8740-9205-F2DE5D87A57F}" type="datetimeFigureOut">
              <a:rPr lang="it-IT" smtClean="0"/>
              <a:pPr/>
              <a:t>02/03/17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815B1-83EA-5F46-B656-3F7E59852525}" type="slidenum">
              <a:rPr lang="it-IT" smtClean="0"/>
              <a:pPr/>
              <a:t>‹n.›</a:t>
            </a:fld>
            <a:endParaRPr lang="it-IT"/>
          </a:p>
        </p:txBody>
      </p:sp>
    </p:spTree>
    <p:extLst>
      <p:ext uri="{BB962C8B-B14F-4D97-AF65-F5344CB8AC3E}">
        <p14:creationId xmlns:p14="http://schemas.microsoft.com/office/powerpoint/2010/main" val="87259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10EB5-FA97-DC43-A6DA-0CA467BEC713}" type="datetimeFigureOut">
              <a:rPr lang="it-IT" smtClean="0"/>
              <a:pPr/>
              <a:t>02/03/17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D1E99-8043-5948-A89D-DB9C18D4E1C8}" type="slidenum">
              <a:rPr lang="it-IT" smtClean="0"/>
              <a:pPr/>
              <a:t>‹n.›</a:t>
            </a:fld>
            <a:endParaRPr lang="it-IT"/>
          </a:p>
        </p:txBody>
      </p:sp>
    </p:spTree>
    <p:extLst>
      <p:ext uri="{BB962C8B-B14F-4D97-AF65-F5344CB8AC3E}">
        <p14:creationId xmlns:p14="http://schemas.microsoft.com/office/powerpoint/2010/main" val="21625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1">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4" y="1903863"/>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a:blip r:embed="rId2"/>
          <a:stretch>
            <a:fillRect/>
          </a:stretch>
        </p:blipFill>
        <p:spPr>
          <a:xfrm>
            <a:off x="1501684" y="2095441"/>
            <a:ext cx="1028544" cy="207840"/>
          </a:xfrm>
          <a:prstGeom prst="rect">
            <a:avLst/>
          </a:prstGeom>
        </p:spPr>
      </p:pic>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9806292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2">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5" name="Rettangolo 4"/>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8" name="Segnaposto contenuto 2"/>
          <p:cNvSpPr>
            <a:spLocks noGrp="1"/>
          </p:cNvSpPr>
          <p:nvPr>
            <p:ph idx="1"/>
          </p:nvPr>
        </p:nvSpPr>
        <p:spPr>
          <a:xfrm>
            <a:off x="458265"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9" name="Segnaposto contenuto 2"/>
          <p:cNvSpPr>
            <a:spLocks noGrp="1"/>
          </p:cNvSpPr>
          <p:nvPr>
            <p:ph idx="15"/>
          </p:nvPr>
        </p:nvSpPr>
        <p:spPr>
          <a:xfrm>
            <a:off x="6186927"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178920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e 1">
    <p:bg>
      <p:bgPr>
        <a:solidFill>
          <a:srgbClr val="284E83"/>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chemeClr val="bg1"/>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60425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paratore 2">
    <p:bg>
      <p:bgPr>
        <a:solidFill>
          <a:srgbClr val="D9D9D6"/>
        </a:solid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70877" y="3299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SEZIONE</a:t>
            </a:r>
            <a:br>
              <a:rPr lang="it-IT" dirty="0" smtClean="0"/>
            </a:br>
            <a:r>
              <a:rPr lang="it-IT" dirty="0" smtClean="0"/>
              <a:t>Sottotitolo sezione</a:t>
            </a:r>
            <a:endParaRPr lang="it-IT" dirty="0"/>
          </a:p>
        </p:txBody>
      </p:sp>
    </p:spTree>
    <p:extLst>
      <p:ext uri="{BB962C8B-B14F-4D97-AF65-F5344CB8AC3E}">
        <p14:creationId xmlns:p14="http://schemas.microsoft.com/office/powerpoint/2010/main" val="33892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uota 1">
    <p:spTree>
      <p:nvGrpSpPr>
        <p:cNvPr id="1" name=""/>
        <p:cNvGrpSpPr/>
        <p:nvPr/>
      </p:nvGrpSpPr>
      <p:grpSpPr>
        <a:xfrm>
          <a:off x="0" y="0"/>
          <a:ext cx="0" cy="0"/>
          <a:chOff x="0" y="0"/>
          <a:chExt cx="0" cy="0"/>
        </a:xfrm>
      </p:grpSpPr>
      <p:sp>
        <p:nvSpPr>
          <p:cNvPr id="8" name="Rettangolo 7"/>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3"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4"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5" name="Segnaposto testo 4"/>
          <p:cNvSpPr>
            <a:spLocks noGrp="1"/>
          </p:cNvSpPr>
          <p:nvPr>
            <p:ph type="body" sz="quarter" idx="15"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6" name="Rettangolo 15"/>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214630959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2">
    <p:spTree>
      <p:nvGrpSpPr>
        <p:cNvPr id="1" name=""/>
        <p:cNvGrpSpPr/>
        <p:nvPr/>
      </p:nvGrpSpPr>
      <p:grpSpPr>
        <a:xfrm>
          <a:off x="0" y="0"/>
          <a:ext cx="0" cy="0"/>
          <a:chOff x="0" y="0"/>
          <a:chExt cx="0" cy="0"/>
        </a:xfrm>
      </p:grpSpPr>
      <p:sp>
        <p:nvSpPr>
          <p:cNvPr id="16" name="Rettangolo 15"/>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21"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22"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23"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0" name="Rettangolo 9"/>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52008441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BA2F52-2A93-4F7D-BDDF-F14645489F8B}" type="datetimeFigureOut">
              <a:rPr lang="it-IT" smtClean="0"/>
              <a:pPr/>
              <a:t>02/03/17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541B294-7A98-4774-BD4B-44A97183EA5E}" type="slidenum">
              <a:rPr lang="it-IT" smtClean="0"/>
              <a:pPr/>
              <a:t>‹n.›</a:t>
            </a:fld>
            <a:endParaRPr lang="it-IT"/>
          </a:p>
        </p:txBody>
      </p:sp>
    </p:spTree>
    <p:extLst>
      <p:ext uri="{BB962C8B-B14F-4D97-AF65-F5344CB8AC3E}">
        <p14:creationId xmlns:p14="http://schemas.microsoft.com/office/powerpoint/2010/main" val="20833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2">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Tree>
    <p:extLst>
      <p:ext uri="{BB962C8B-B14F-4D97-AF65-F5344CB8AC3E}">
        <p14:creationId xmlns:p14="http://schemas.microsoft.com/office/powerpoint/2010/main" val="143653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3">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11" name="Rettangolo 10"/>
          <p:cNvSpPr/>
          <p:nvPr userDrawn="1"/>
        </p:nvSpPr>
        <p:spPr>
          <a:xfrm>
            <a:off x="1290754" y="1910258"/>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8" name="Immagine 17"/>
          <p:cNvPicPr>
            <a:picLocks noChangeAspect="1"/>
          </p:cNvPicPr>
          <p:nvPr userDrawn="1"/>
        </p:nvPicPr>
        <p:blipFill>
          <a:blip r:embed="rId2"/>
          <a:stretch>
            <a:fillRect/>
          </a:stretch>
        </p:blipFill>
        <p:spPr>
          <a:xfrm>
            <a:off x="1501684" y="2095441"/>
            <a:ext cx="1028544" cy="207840"/>
          </a:xfrm>
          <a:prstGeom prst="rect">
            <a:avLst/>
          </a:prstGeom>
        </p:spPr>
      </p:pic>
    </p:spTree>
    <p:extLst>
      <p:ext uri="{BB962C8B-B14F-4D97-AF65-F5344CB8AC3E}">
        <p14:creationId xmlns:p14="http://schemas.microsoft.com/office/powerpoint/2010/main" val="19375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4">
    <p:spTree>
      <p:nvGrpSpPr>
        <p:cNvPr id="1" name=""/>
        <p:cNvGrpSpPr/>
        <p:nvPr/>
      </p:nvGrpSpPr>
      <p:grpSpPr>
        <a:xfrm>
          <a:off x="0" y="0"/>
          <a:ext cx="0" cy="0"/>
          <a:chOff x="0" y="0"/>
          <a:chExt cx="0" cy="0"/>
        </a:xfrm>
      </p:grpSpPr>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8" name="Rettangolo 7"/>
          <p:cNvSpPr/>
          <p:nvPr userDrawn="1"/>
        </p:nvSpPr>
        <p:spPr>
          <a:xfrm>
            <a:off x="1290754" y="1903863"/>
            <a:ext cx="1445135" cy="3082959"/>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4"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10"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1" name="Immagine 10"/>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20863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titolo 5">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pic>
        <p:nvPicPr>
          <p:cNvPr id="10" name="Immagine 9"/>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99608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titolo 6">
    <p:spTree>
      <p:nvGrpSpPr>
        <p:cNvPr id="1" name=""/>
        <p:cNvGrpSpPr/>
        <p:nvPr/>
      </p:nvGrpSpPr>
      <p:grpSpPr>
        <a:xfrm>
          <a:off x="0" y="0"/>
          <a:ext cx="0" cy="0"/>
          <a:chOff x="0" y="0"/>
          <a:chExt cx="0" cy="0"/>
        </a:xfrm>
      </p:grpSpPr>
      <p:sp>
        <p:nvSpPr>
          <p:cNvPr id="22" name="Rettangolo 21"/>
          <p:cNvSpPr/>
          <p:nvPr userDrawn="1"/>
        </p:nvSpPr>
        <p:spPr>
          <a:xfrm>
            <a:off x="0" y="3446585"/>
            <a:ext cx="12192000" cy="3411415"/>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contenuto 11"/>
          <p:cNvSpPr>
            <a:spLocks noGrp="1"/>
          </p:cNvSpPr>
          <p:nvPr>
            <p:ph sz="quarter" idx="13" hasCustomPrompt="1"/>
          </p:nvPr>
        </p:nvSpPr>
        <p:spPr>
          <a:xfrm>
            <a:off x="8644148" y="1910258"/>
            <a:ext cx="1446212" cy="1449387"/>
          </a:xfrm>
        </p:spPr>
        <p:txBody>
          <a:bodyPr>
            <a:normAutofit/>
          </a:bodyPr>
          <a:lstStyle>
            <a:lvl1pPr marL="0" indent="0">
              <a:buNone/>
              <a:defRPr sz="1200" baseline="0"/>
            </a:lvl1pPr>
          </a:lstStyle>
          <a:p>
            <a:pPr lvl="0"/>
            <a:r>
              <a:rPr lang="it-IT" dirty="0" smtClean="0"/>
              <a:t>Fare clic per inserire logo partner</a:t>
            </a:r>
            <a:endParaRPr lang="it-IT" dirty="0"/>
          </a:p>
        </p:txBody>
      </p:sp>
      <p:sp>
        <p:nvSpPr>
          <p:cNvPr id="19" name="Titolo 1"/>
          <p:cNvSpPr>
            <a:spLocks noGrp="1"/>
          </p:cNvSpPr>
          <p:nvPr>
            <p:ph type="ctrTitle" hasCustomPrompt="1"/>
          </p:nvPr>
        </p:nvSpPr>
        <p:spPr>
          <a:xfrm>
            <a:off x="2926499" y="2028165"/>
            <a:ext cx="5534876" cy="1323278"/>
          </a:xfrm>
        </p:spPr>
        <p:txBody>
          <a:bodyPr lIns="0" tIns="0" rIns="0" bIns="0" anchor="t" anchorCtr="0">
            <a:noAutofit/>
          </a:bodyPr>
          <a:lstStyle>
            <a:lvl1pPr algn="l">
              <a:lnSpc>
                <a:spcPts val="2700"/>
              </a:lnSpc>
              <a:defRPr lang="it-IT" sz="2200" kern="1200" baseline="0" dirty="0" smtClean="0">
                <a:solidFill>
                  <a:srgbClr val="002E5D"/>
                </a:solidFill>
                <a:latin typeface="Verdana" charset="0"/>
                <a:ea typeface="Verdana" charset="0"/>
                <a:cs typeface="Verdana" charset="0"/>
              </a:defRPr>
            </a:lvl1pPr>
          </a:lstStyle>
          <a:p>
            <a:r>
              <a:rPr lang="it-IT" dirty="0" smtClean="0"/>
              <a:t>FARE CLIC PER INSERIRE IL TITOLO DELLA PRESENTAZIONE</a:t>
            </a:r>
            <a:endParaRPr lang="it-IT" dirty="0"/>
          </a:p>
        </p:txBody>
      </p:sp>
      <p:sp>
        <p:nvSpPr>
          <p:cNvPr id="20" name="Segnaposto testo 3"/>
          <p:cNvSpPr>
            <a:spLocks noGrp="1"/>
          </p:cNvSpPr>
          <p:nvPr>
            <p:ph type="body" sz="quarter" idx="14" hasCustomPrompt="1"/>
          </p:nvPr>
        </p:nvSpPr>
        <p:spPr>
          <a:xfrm>
            <a:off x="2927273" y="1070000"/>
            <a:ext cx="4719909" cy="646383"/>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il relatore</a:t>
            </a:r>
          </a:p>
        </p:txBody>
      </p:sp>
      <p:sp>
        <p:nvSpPr>
          <p:cNvPr id="21" name="Segnaposto testo 3"/>
          <p:cNvSpPr>
            <a:spLocks noGrp="1"/>
          </p:cNvSpPr>
          <p:nvPr>
            <p:ph type="body" sz="quarter" idx="15" hasCustomPrompt="1"/>
          </p:nvPr>
        </p:nvSpPr>
        <p:spPr>
          <a:xfrm>
            <a:off x="2927273" y="715645"/>
            <a:ext cx="4719909" cy="235221"/>
          </a:xfrm>
        </p:spPr>
        <p:txBody>
          <a:bodyPr wrap="none" lIns="0" tIns="0" rIns="0" bIns="0" anchor="t" anchorCtr="0">
            <a:noAutofit/>
          </a:bodyPr>
          <a:lstStyle>
            <a:lvl1pPr marL="0" indent="0">
              <a:buNone/>
              <a:defRPr sz="1800" b="0" i="0">
                <a:solidFill>
                  <a:srgbClr val="0C2E5C"/>
                </a:solidFill>
                <a:latin typeface="Verdana"/>
                <a:cs typeface="Verdana"/>
              </a:defRPr>
            </a:lvl1pPr>
          </a:lstStyle>
          <a:p>
            <a:pPr lvl="0"/>
            <a:r>
              <a:rPr lang="it-IT" dirty="0" smtClean="0"/>
              <a:t>Fare clic per inserire luogo e data</a:t>
            </a:r>
          </a:p>
        </p:txBody>
      </p:sp>
      <p:sp>
        <p:nvSpPr>
          <p:cNvPr id="10" name="Rettangolo 9"/>
          <p:cNvSpPr/>
          <p:nvPr userDrawn="1"/>
        </p:nvSpPr>
        <p:spPr>
          <a:xfrm>
            <a:off x="1290754" y="1903864"/>
            <a:ext cx="1445135" cy="308295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a:blip r:embed="rId2"/>
          <a:stretch>
            <a:fillRect/>
          </a:stretch>
        </p:blipFill>
        <p:spPr>
          <a:xfrm>
            <a:off x="1501684" y="2095441"/>
            <a:ext cx="1026490" cy="388258"/>
          </a:xfrm>
          <a:prstGeom prst="rect">
            <a:avLst/>
          </a:prstGeom>
        </p:spPr>
      </p:pic>
    </p:spTree>
    <p:extLst>
      <p:ext uri="{BB962C8B-B14F-4D97-AF65-F5344CB8AC3E}">
        <p14:creationId xmlns:p14="http://schemas.microsoft.com/office/powerpoint/2010/main" val="19301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1">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2"/>
          <a:stretch>
            <a:fillRect/>
          </a:stretch>
        </p:blipFill>
        <p:spPr>
          <a:xfrm>
            <a:off x="524911" y="5847087"/>
            <a:ext cx="285543" cy="57700"/>
          </a:xfrm>
          <a:prstGeom prst="rect">
            <a:avLst/>
          </a:prstGeom>
        </p:spPr>
      </p:pic>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3" name="Segnaposto contenuto 2"/>
          <p:cNvSpPr>
            <a:spLocks noGrp="1"/>
          </p:cNvSpPr>
          <p:nvPr userDrawn="1">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0"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5"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Tree>
    <p:extLst>
      <p:ext uri="{BB962C8B-B14F-4D97-AF65-F5344CB8AC3E}">
        <p14:creationId xmlns:p14="http://schemas.microsoft.com/office/powerpoint/2010/main" val="6155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2">
    <p:spTree>
      <p:nvGrpSpPr>
        <p:cNvPr id="1" name=""/>
        <p:cNvGrpSpPr/>
        <p:nvPr/>
      </p:nvGrpSpPr>
      <p:grpSpPr>
        <a:xfrm>
          <a:off x="0" y="0"/>
          <a:ext cx="0" cy="0"/>
          <a:chOff x="0" y="0"/>
          <a:chExt cx="0" cy="0"/>
        </a:xfrm>
      </p:grpSpPr>
      <p:sp>
        <p:nvSpPr>
          <p:cNvPr id="6" name="Rettangolo 5"/>
          <p:cNvSpPr/>
          <p:nvPr userDrawn="1"/>
        </p:nvSpPr>
        <p:spPr>
          <a:xfrm>
            <a:off x="0" y="6222191"/>
            <a:ext cx="12192000" cy="635809"/>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userDrawn="1">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17" name="Segnaposto data 2"/>
          <p:cNvSpPr>
            <a:spLocks noGrp="1"/>
          </p:cNvSpPr>
          <p:nvPr userDrawn="1">
            <p:ph type="dt" sz="half" idx="10"/>
          </p:nvPr>
        </p:nvSpPr>
        <p:spPr>
          <a:xfrm>
            <a:off x="8639502" y="6474031"/>
            <a:ext cx="1442871" cy="365125"/>
          </a:xfrm>
          <a:prstGeom prst="rect">
            <a:avLst/>
          </a:prstGeom>
        </p:spPr>
        <p:txBody>
          <a:bodyPr wrap="none" lIns="0" tIns="0" rIns="0" bIns="0"/>
          <a:lstStyle>
            <a:lvl1pPr algn="r">
              <a:defRPr sz="1000" b="0" i="0">
                <a:solidFill>
                  <a:srgbClr val="002E5D"/>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8" name="Segnaposto numero diapositiva 4"/>
          <p:cNvSpPr>
            <a:spLocks noGrp="1"/>
          </p:cNvSpPr>
          <p:nvPr userDrawn="1">
            <p:ph type="sldNum" sz="quarter" idx="12"/>
          </p:nvPr>
        </p:nvSpPr>
        <p:spPr>
          <a:xfrm>
            <a:off x="10266504" y="6474031"/>
            <a:ext cx="1453055" cy="365125"/>
          </a:xfrm>
          <a:prstGeom prst="rect">
            <a:avLst/>
          </a:prstGeom>
        </p:spPr>
        <p:txBody>
          <a:bodyPr lIns="0" tIns="0" rIns="0" bIns="0"/>
          <a:lstStyle>
            <a:lvl1pPr algn="r">
              <a:defRPr sz="1000" b="0" i="0">
                <a:solidFill>
                  <a:srgbClr val="002E5D"/>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3" name="Segnaposto contenuto 11"/>
          <p:cNvSpPr>
            <a:spLocks noGrp="1"/>
          </p:cNvSpPr>
          <p:nvPr>
            <p:ph sz="quarter" idx="13"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4" name="Segnaposto testo 4"/>
          <p:cNvSpPr>
            <a:spLocks noGrp="1"/>
          </p:cNvSpPr>
          <p:nvPr>
            <p:ph type="body" sz="quarter" idx="14" hasCustomPrompt="1"/>
          </p:nvPr>
        </p:nvSpPr>
        <p:spPr>
          <a:xfrm>
            <a:off x="2091083" y="6473825"/>
            <a:ext cx="6364288" cy="231775"/>
          </a:xfrm>
        </p:spPr>
        <p:txBody>
          <a:bodyPr wrap="none" lIns="0" tIns="0" rIns="0" bIns="0">
            <a:noAutofit/>
          </a:bodyPr>
          <a:lstStyle>
            <a:lvl1pPr marL="0" indent="0">
              <a:buNone/>
              <a:defRPr sz="1000" b="0" i="0" baseline="0">
                <a:solidFill>
                  <a:srgbClr val="002E5D"/>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dirty="0" smtClean="0"/>
              <a:t>FARE CLIC PER INSERIRE IL TITOLO DELLA PRESENTAZIONE</a:t>
            </a:r>
            <a:endParaRPr lang="it-IT" dirty="0"/>
          </a:p>
        </p:txBody>
      </p:sp>
      <p:sp>
        <p:nvSpPr>
          <p:cNvPr id="15" name="Segnaposto contenuto 2"/>
          <p:cNvSpPr>
            <a:spLocks noGrp="1"/>
          </p:cNvSpPr>
          <p:nvPr>
            <p:ph idx="1"/>
          </p:nvPr>
        </p:nvSpPr>
        <p:spPr>
          <a:xfrm>
            <a:off x="458265" y="1100410"/>
            <a:ext cx="11261294" cy="4055789"/>
          </a:xfrm>
        </p:spPr>
        <p:txBody>
          <a:bodyPr lIns="0" tIns="0" rIns="0" bIns="0">
            <a:noAutofit/>
          </a:bodyPr>
          <a:lstStyle>
            <a:lvl1pPr>
              <a:lnSpc>
                <a:spcPct val="134000"/>
              </a:lnSpc>
              <a:defRPr sz="1600" b="0" i="0">
                <a:solidFill>
                  <a:schemeClr val="tx1"/>
                </a:solidFill>
                <a:latin typeface="Verdana" charset="0"/>
                <a:ea typeface="Verdana" charset="0"/>
                <a:cs typeface="Verdana" charset="0"/>
              </a:defRPr>
            </a:lvl1pPr>
            <a:lvl2pPr>
              <a:lnSpc>
                <a:spcPct val="134000"/>
              </a:lnSpc>
              <a:defRPr sz="1400" b="0" i="0">
                <a:solidFill>
                  <a:schemeClr val="tx1"/>
                </a:solidFill>
                <a:latin typeface="Verdana" charset="0"/>
                <a:ea typeface="Verdana" charset="0"/>
                <a:cs typeface="Verdana" charset="0"/>
              </a:defRPr>
            </a:lvl2pPr>
            <a:lvl3pPr>
              <a:lnSpc>
                <a:spcPct val="134000"/>
              </a:lnSpc>
              <a:defRPr sz="1200" b="0" i="0">
                <a:solidFill>
                  <a:schemeClr val="tx1"/>
                </a:solidFill>
                <a:latin typeface="Verdana" charset="0"/>
                <a:ea typeface="Verdana" charset="0"/>
                <a:cs typeface="Verdana" charset="0"/>
              </a:defRPr>
            </a:lvl3pPr>
            <a:lvl4pPr>
              <a:lnSpc>
                <a:spcPct val="134000"/>
              </a:lnSpc>
              <a:defRPr sz="1200" b="0" i="0">
                <a:solidFill>
                  <a:schemeClr val="tx1"/>
                </a:solidFill>
                <a:latin typeface="Verdana" charset="0"/>
                <a:ea typeface="Verdana" charset="0"/>
                <a:cs typeface="Verdana" charset="0"/>
              </a:defRPr>
            </a:lvl4pPr>
            <a:lvl5pPr>
              <a:lnSpc>
                <a:spcPct val="134000"/>
              </a:lnSpc>
              <a:defRPr sz="1000" b="0" i="0">
                <a:solidFill>
                  <a:schemeClr val="tx1"/>
                </a:solidFill>
                <a:latin typeface="Verdana" charset="0"/>
                <a:ea typeface="Verdana" charset="0"/>
                <a:cs typeface="Verdana"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p:txBody>
      </p:sp>
      <p:sp>
        <p:nvSpPr>
          <p:cNvPr id="12" name="Rettangolo 11"/>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37776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e contenuti 1">
    <p:spTree>
      <p:nvGrpSpPr>
        <p:cNvPr id="1" name=""/>
        <p:cNvGrpSpPr/>
        <p:nvPr/>
      </p:nvGrpSpPr>
      <p:grpSpPr>
        <a:xfrm>
          <a:off x="0" y="0"/>
          <a:ext cx="0" cy="0"/>
          <a:chOff x="0" y="0"/>
          <a:chExt cx="0" cy="0"/>
        </a:xfrm>
      </p:grpSpPr>
      <p:sp>
        <p:nvSpPr>
          <p:cNvPr id="10" name="Segnaposto contenuto 2"/>
          <p:cNvSpPr>
            <a:spLocks noGrp="1"/>
          </p:cNvSpPr>
          <p:nvPr>
            <p:ph idx="1"/>
          </p:nvPr>
        </p:nvSpPr>
        <p:spPr>
          <a:xfrm>
            <a:off x="458265"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800" b="0" i="0">
                <a:solidFill>
                  <a:srgbClr val="002E5D"/>
                </a:solidFill>
                <a:latin typeface="Verdana" charset="0"/>
                <a:ea typeface="Verdana" charset="0"/>
                <a:cs typeface="Verdana" charset="0"/>
              </a:defRPr>
            </a:lvl2pPr>
            <a:lvl3pPr marL="914400" indent="0">
              <a:buNone/>
              <a:defRPr sz="1600" b="0" i="0">
                <a:solidFill>
                  <a:srgbClr val="002E5D"/>
                </a:solidFill>
                <a:latin typeface="Verdana" charset="0"/>
                <a:ea typeface="Verdana" charset="0"/>
                <a:cs typeface="Verdana" charset="0"/>
              </a:defRPr>
            </a:lvl3pPr>
            <a:lvl4pPr marL="1371600" indent="0">
              <a:buNone/>
              <a:defRPr sz="1400" b="0" i="0">
                <a:solidFill>
                  <a:srgbClr val="002E5D"/>
                </a:solidFill>
                <a:latin typeface="Verdana" charset="0"/>
                <a:ea typeface="Verdana" charset="0"/>
                <a:cs typeface="Verdana" charset="0"/>
              </a:defRPr>
            </a:lvl4pPr>
            <a:lvl5pPr marL="1828800" indent="0">
              <a:buNone/>
              <a:defRPr sz="1200" b="0" i="0">
                <a:solidFill>
                  <a:srgbClr val="002E5D"/>
                </a:solidFill>
                <a:latin typeface="Verdana" charset="0"/>
                <a:ea typeface="Verdana" charset="0"/>
                <a:cs typeface="Verdana" charset="0"/>
              </a:defRPr>
            </a:lvl5pPr>
          </a:lstStyle>
          <a:p>
            <a:pPr lvl="0"/>
            <a:r>
              <a:rPr lang="it-IT" dirty="0" smtClean="0"/>
              <a:t>Fare clic per modificare gli stili del testo dello schema</a:t>
            </a:r>
          </a:p>
        </p:txBody>
      </p:sp>
      <p:sp>
        <p:nvSpPr>
          <p:cNvPr id="11" name="Segnaposto contenuto 2"/>
          <p:cNvSpPr>
            <a:spLocks noGrp="1"/>
          </p:cNvSpPr>
          <p:nvPr>
            <p:ph idx="13"/>
          </p:nvPr>
        </p:nvSpPr>
        <p:spPr>
          <a:xfrm>
            <a:off x="6186927" y="1100410"/>
            <a:ext cx="5545244" cy="4064443"/>
          </a:xfrm>
        </p:spPr>
        <p:txBody>
          <a:bodyPr lIns="0" tIns="0" rIns="0" bIns="0">
            <a:noAutofit/>
          </a:bodyPr>
          <a:lstStyle>
            <a:lvl1pPr marL="0" indent="0">
              <a:lnSpc>
                <a:spcPct val="134000"/>
              </a:lnSpc>
              <a:buNone/>
              <a:defRPr sz="1600" b="0" i="0">
                <a:solidFill>
                  <a:schemeClr val="tx1"/>
                </a:solidFill>
                <a:latin typeface="Verdana" charset="0"/>
                <a:ea typeface="Verdana" charset="0"/>
                <a:cs typeface="Verdana" charset="0"/>
              </a:defRPr>
            </a:lvl1pPr>
            <a:lvl2pPr marL="457200" indent="0">
              <a:buNone/>
              <a:defRPr sz="1600" b="0" i="0">
                <a:solidFill>
                  <a:schemeClr val="tx1"/>
                </a:solidFill>
                <a:latin typeface="Verdana" charset="0"/>
                <a:ea typeface="Verdana" charset="0"/>
                <a:cs typeface="Verdana" charset="0"/>
              </a:defRPr>
            </a:lvl2pPr>
            <a:lvl3pPr marL="914400" indent="0">
              <a:buNone/>
              <a:defRPr sz="1600" b="0" i="0">
                <a:solidFill>
                  <a:schemeClr val="tx1"/>
                </a:solidFill>
                <a:latin typeface="Verdana" charset="0"/>
                <a:ea typeface="Verdana" charset="0"/>
                <a:cs typeface="Verdana" charset="0"/>
              </a:defRPr>
            </a:lvl3pPr>
            <a:lvl4pPr marL="1371600" indent="0">
              <a:buNone/>
              <a:defRPr sz="1600" b="0" i="0">
                <a:solidFill>
                  <a:schemeClr val="tx1"/>
                </a:solidFill>
                <a:latin typeface="Verdana" charset="0"/>
                <a:ea typeface="Verdana" charset="0"/>
                <a:cs typeface="Verdana" charset="0"/>
              </a:defRPr>
            </a:lvl4pPr>
            <a:lvl5pPr marL="1828800" indent="0">
              <a:buNone/>
              <a:defRPr sz="1600" b="0" i="0">
                <a:solidFill>
                  <a:schemeClr val="tx1"/>
                </a:solidFill>
                <a:latin typeface="Verdana" charset="0"/>
                <a:ea typeface="Verdana" charset="0"/>
                <a:cs typeface="Verdana" charset="0"/>
              </a:defRPr>
            </a:lvl5pPr>
          </a:lstStyle>
          <a:p>
            <a:pPr lvl="0"/>
            <a:r>
              <a:rPr lang="it-IT" dirty="0" smtClean="0"/>
              <a:t>Fare clic per modificare gli stili del testo dello schema</a:t>
            </a:r>
            <a:endParaRPr lang="it-IT" dirty="0"/>
          </a:p>
        </p:txBody>
      </p:sp>
      <p:sp>
        <p:nvSpPr>
          <p:cNvPr id="17" name="Titolo 1"/>
          <p:cNvSpPr>
            <a:spLocks noGrp="1"/>
          </p:cNvSpPr>
          <p:nvPr>
            <p:ph type="title" hasCustomPrompt="1"/>
          </p:nvPr>
        </p:nvSpPr>
        <p:spPr>
          <a:xfrm>
            <a:off x="470877" y="251514"/>
            <a:ext cx="11261294" cy="694416"/>
          </a:xfrm>
        </p:spPr>
        <p:txBody>
          <a:bodyPr lIns="0" tIns="0" rIns="0" bIns="0" anchor="t" anchorCtr="0">
            <a:noAutofit/>
          </a:bodyPr>
          <a:lstStyle>
            <a:lvl1pPr>
              <a:defRPr sz="2000" baseline="0">
                <a:solidFill>
                  <a:srgbClr val="002E5D"/>
                </a:solidFill>
                <a:latin typeface="Verdana" charset="0"/>
                <a:ea typeface="Verdana" charset="0"/>
                <a:cs typeface="Verdana" charset="0"/>
              </a:defRPr>
            </a:lvl1pPr>
          </a:lstStyle>
          <a:p>
            <a:r>
              <a:rPr lang="it-IT" dirty="0" smtClean="0"/>
              <a:t>FARE CLIC PER INSERIRE TITOLO SLIDE</a:t>
            </a:r>
            <a:br>
              <a:rPr lang="it-IT" dirty="0" smtClean="0"/>
            </a:br>
            <a:r>
              <a:rPr lang="it-IT" dirty="0" smtClean="0"/>
              <a:t>Sottotitolo slide</a:t>
            </a:r>
            <a:endParaRPr lang="it-IT" dirty="0"/>
          </a:p>
        </p:txBody>
      </p:sp>
      <p:sp>
        <p:nvSpPr>
          <p:cNvPr id="7" name="Rettangolo 6"/>
          <p:cNvSpPr/>
          <p:nvPr userDrawn="1"/>
        </p:nvSpPr>
        <p:spPr>
          <a:xfrm>
            <a:off x="0" y="6222191"/>
            <a:ext cx="12192000" cy="635809"/>
          </a:xfrm>
          <a:prstGeom prst="rect">
            <a:avLst/>
          </a:prstGeom>
          <a:solidFill>
            <a:srgbClr val="284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data 2"/>
          <p:cNvSpPr>
            <a:spLocks noGrp="1"/>
          </p:cNvSpPr>
          <p:nvPr>
            <p:ph type="dt" sz="half" idx="10"/>
          </p:nvPr>
        </p:nvSpPr>
        <p:spPr>
          <a:xfrm>
            <a:off x="8639502" y="6474031"/>
            <a:ext cx="1442871" cy="365125"/>
          </a:xfrm>
          <a:prstGeom prst="rect">
            <a:avLst/>
          </a:prstGeom>
        </p:spPr>
        <p:txBody>
          <a:bodyPr wrap="none" lIns="0" tIns="0" rIns="0" bIns="0"/>
          <a:lstStyle>
            <a:lvl1pPr algn="r">
              <a:defRPr sz="1000" b="0" i="0">
                <a:solidFill>
                  <a:schemeClr val="bg1"/>
                </a:solidFill>
                <a:latin typeface="Verdana" charset="0"/>
                <a:ea typeface="Verdana" charset="0"/>
                <a:cs typeface="Verdana" charset="0"/>
              </a:defRPr>
            </a:lvl1pPr>
          </a:lstStyle>
          <a:p>
            <a:fld id="{4CF006FD-0253-AB47-8523-FCF5F5FBADF9}" type="datetime1">
              <a:rPr lang="it-IT" smtClean="0"/>
              <a:pPr/>
              <a:t>02/03/17</a:t>
            </a:fld>
            <a:endParaRPr lang="it-IT" dirty="0"/>
          </a:p>
        </p:txBody>
      </p:sp>
      <p:sp>
        <p:nvSpPr>
          <p:cNvPr id="16" name="Segnaposto numero diapositiva 4"/>
          <p:cNvSpPr>
            <a:spLocks noGrp="1"/>
          </p:cNvSpPr>
          <p:nvPr>
            <p:ph type="sldNum" sz="quarter" idx="12"/>
          </p:nvPr>
        </p:nvSpPr>
        <p:spPr>
          <a:xfrm>
            <a:off x="10266504" y="6474031"/>
            <a:ext cx="1453055" cy="365125"/>
          </a:xfrm>
          <a:prstGeom prst="rect">
            <a:avLst/>
          </a:prstGeom>
        </p:spPr>
        <p:txBody>
          <a:bodyPr lIns="0" tIns="0" rIns="0" bIns="0"/>
          <a:lstStyle>
            <a:lvl1pPr algn="r">
              <a:defRPr sz="1000" b="0" i="0">
                <a:solidFill>
                  <a:schemeClr val="bg1">
                    <a:lumMod val="95000"/>
                  </a:schemeClr>
                </a:solidFill>
                <a:latin typeface="Verdana" charset="0"/>
                <a:ea typeface="Verdana" charset="0"/>
                <a:cs typeface="Verdana" charset="0"/>
              </a:defRPr>
            </a:lvl1pPr>
          </a:lstStyle>
          <a:p>
            <a:fld id="{03E89E2B-7837-6B45-9BB2-CC8B24B0904A}" type="slidenum">
              <a:rPr lang="it-IT" smtClean="0"/>
              <a:pPr/>
              <a:t>‹n.›</a:t>
            </a:fld>
            <a:endParaRPr lang="it-IT" dirty="0"/>
          </a:p>
        </p:txBody>
      </p:sp>
      <p:sp>
        <p:nvSpPr>
          <p:cNvPr id="18" name="Segnaposto contenuto 11"/>
          <p:cNvSpPr>
            <a:spLocks noGrp="1"/>
          </p:cNvSpPr>
          <p:nvPr>
            <p:ph sz="quarter" idx="14" hasCustomPrompt="1"/>
          </p:nvPr>
        </p:nvSpPr>
        <p:spPr>
          <a:xfrm>
            <a:off x="1281377" y="5793902"/>
            <a:ext cx="645579" cy="404394"/>
          </a:xfrm>
        </p:spPr>
        <p:txBody>
          <a:bodyPr>
            <a:noAutofit/>
          </a:bodyPr>
          <a:lstStyle>
            <a:lvl1pPr marL="0" indent="0">
              <a:buNone/>
              <a:defRPr sz="1000" baseline="0"/>
            </a:lvl1pPr>
          </a:lstStyle>
          <a:p>
            <a:pPr lvl="0"/>
            <a:r>
              <a:rPr lang="it-IT" dirty="0" smtClean="0"/>
              <a:t>Fare clic per inserire logo partner</a:t>
            </a:r>
            <a:endParaRPr lang="it-IT" dirty="0"/>
          </a:p>
        </p:txBody>
      </p:sp>
      <p:sp>
        <p:nvSpPr>
          <p:cNvPr id="19" name="Segnaposto testo 4"/>
          <p:cNvSpPr>
            <a:spLocks noGrp="1"/>
          </p:cNvSpPr>
          <p:nvPr>
            <p:ph type="body" sz="quarter" idx="15" hasCustomPrompt="1"/>
          </p:nvPr>
        </p:nvSpPr>
        <p:spPr>
          <a:xfrm>
            <a:off x="2091083" y="6473825"/>
            <a:ext cx="6364288" cy="231775"/>
          </a:xfrm>
        </p:spPr>
        <p:txBody>
          <a:bodyPr wrap="none" lIns="0" tIns="0" rIns="0" bIns="0">
            <a:noAutofit/>
          </a:bodyPr>
          <a:lstStyle>
            <a:lvl1pPr marL="0" indent="0">
              <a:buNone/>
              <a:defRPr sz="1000" b="0" i="0" baseline="0">
                <a:solidFill>
                  <a:schemeClr val="bg1">
                    <a:lumMod val="95000"/>
                  </a:schemeClr>
                </a:solidFill>
                <a:latin typeface="Verdana" charset="0"/>
                <a:ea typeface="Verdana" charset="0"/>
                <a:cs typeface="Verdana" charset="0"/>
              </a:defRPr>
            </a:lvl1pPr>
            <a:lvl2pPr marL="457200" indent="0">
              <a:buNone/>
              <a:defRPr sz="1000" b="0" i="0">
                <a:latin typeface="Verdana" charset="0"/>
                <a:ea typeface="Verdana" charset="0"/>
                <a:cs typeface="Verdana" charset="0"/>
              </a:defRPr>
            </a:lvl2pPr>
            <a:lvl3pPr marL="914400" indent="0">
              <a:buNone/>
              <a:defRPr sz="1000" b="0" i="0">
                <a:latin typeface="Verdana" charset="0"/>
                <a:ea typeface="Verdana" charset="0"/>
                <a:cs typeface="Verdana" charset="0"/>
              </a:defRPr>
            </a:lvl3pPr>
            <a:lvl4pPr marL="1371600" indent="0">
              <a:buNone/>
              <a:defRPr sz="1000" b="0" i="0">
                <a:latin typeface="Verdana" charset="0"/>
                <a:ea typeface="Verdana" charset="0"/>
                <a:cs typeface="Verdana" charset="0"/>
              </a:defRPr>
            </a:lvl4pPr>
            <a:lvl5pPr marL="1828800" indent="0">
              <a:buNone/>
              <a:defRPr sz="1000" b="0" i="0">
                <a:latin typeface="Verdana" charset="0"/>
                <a:ea typeface="Verdana" charset="0"/>
                <a:cs typeface="Verdana" charset="0"/>
              </a:defRPr>
            </a:lvl5pPr>
          </a:lstStyle>
          <a:p>
            <a:pPr lvl="0"/>
            <a:r>
              <a:rPr lang="it-IT" smtClean="0"/>
              <a:t>FARE CLIC PER INSERIRE </a:t>
            </a:r>
            <a:r>
              <a:rPr lang="it-IT" dirty="0" smtClean="0"/>
              <a:t>IL TITOLO DELLA PRESENTAZIONE</a:t>
            </a:r>
            <a:endParaRPr lang="it-IT" dirty="0"/>
          </a:p>
        </p:txBody>
      </p:sp>
      <p:sp>
        <p:nvSpPr>
          <p:cNvPr id="14" name="Rettangolo 13"/>
          <p:cNvSpPr/>
          <p:nvPr userDrawn="1"/>
        </p:nvSpPr>
        <p:spPr>
          <a:xfrm>
            <a:off x="466353" y="5793902"/>
            <a:ext cx="401196" cy="855888"/>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p:cNvPicPr>
            <a:picLocks noChangeAspect="1"/>
          </p:cNvPicPr>
          <p:nvPr userDrawn="1"/>
        </p:nvPicPr>
        <p:blipFill>
          <a:blip r:embed="rId2"/>
          <a:stretch>
            <a:fillRect/>
          </a:stretch>
        </p:blipFill>
        <p:spPr>
          <a:xfrm>
            <a:off x="524911" y="5847087"/>
            <a:ext cx="285543" cy="57700"/>
          </a:xfrm>
          <a:prstGeom prst="rect">
            <a:avLst/>
          </a:prstGeom>
        </p:spPr>
      </p:pic>
    </p:spTree>
    <p:extLst>
      <p:ext uri="{BB962C8B-B14F-4D97-AF65-F5344CB8AC3E}">
        <p14:creationId xmlns:p14="http://schemas.microsoft.com/office/powerpoint/2010/main" val="295016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3"/>
          </p:nvPr>
        </p:nvSpPr>
        <p:spPr>
          <a:xfrm>
            <a:off x="538655"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TITOLO PRESENTAZIONE</a:t>
            </a:r>
            <a:endParaRPr lang="it-IT"/>
          </a:p>
        </p:txBody>
      </p:sp>
      <p:sp>
        <p:nvSpPr>
          <p:cNvPr id="11" name="Segnaposto data 2"/>
          <p:cNvSpPr>
            <a:spLocks noGrp="1"/>
          </p:cNvSpPr>
          <p:nvPr>
            <p:ph type="dt" sz="half" idx="2"/>
          </p:nvPr>
        </p:nvSpPr>
        <p:spPr>
          <a:xfrm>
            <a:off x="838200" y="6356350"/>
            <a:ext cx="2743200" cy="365125"/>
          </a:xfrm>
          <a:prstGeom prst="rect">
            <a:avLst/>
          </a:prstGeom>
        </p:spPr>
        <p:txBody>
          <a:bodyPr/>
          <a:lstStyle/>
          <a:p>
            <a:fld id="{C4C23EF5-7234-1F4E-87C4-C416A9ABF2DC}" type="datetime1">
              <a:rPr lang="it-IT" smtClean="0"/>
              <a:pPr/>
              <a:t>02/03/17</a:t>
            </a:fld>
            <a:endParaRPr lang="it-IT"/>
          </a:p>
        </p:txBody>
      </p:sp>
      <p:sp>
        <p:nvSpPr>
          <p:cNvPr id="12" name="Segnaposto numero diapositiva 4"/>
          <p:cNvSpPr>
            <a:spLocks noGrp="1"/>
          </p:cNvSpPr>
          <p:nvPr>
            <p:ph type="sldNum" sz="quarter" idx="4"/>
          </p:nvPr>
        </p:nvSpPr>
        <p:spPr>
          <a:xfrm>
            <a:off x="8610600" y="6356350"/>
            <a:ext cx="2743200" cy="365125"/>
          </a:xfrm>
          <a:prstGeom prst="rect">
            <a:avLst/>
          </a:prstGeom>
        </p:spPr>
        <p:txBody>
          <a:bodyPr/>
          <a:lstStyle/>
          <a:p>
            <a:fld id="{03E89E2B-7837-6B45-9BB2-CC8B24B0904A}" type="slidenum">
              <a:rPr lang="it-IT" smtClean="0"/>
              <a:pPr/>
              <a:t>‹n.›</a:t>
            </a:fld>
            <a:endParaRPr lang="it-IT"/>
          </a:p>
        </p:txBody>
      </p:sp>
    </p:spTree>
    <p:extLst>
      <p:ext uri="{BB962C8B-B14F-4D97-AF65-F5344CB8AC3E}">
        <p14:creationId xmlns:p14="http://schemas.microsoft.com/office/powerpoint/2010/main" val="2995586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2" r:id="rId5"/>
    <p:sldLayoutId id="2147483663" r:id="rId6"/>
    <p:sldLayoutId id="2147483665" r:id="rId7"/>
    <p:sldLayoutId id="2147483650" r:id="rId8"/>
    <p:sldLayoutId id="2147483652" r:id="rId9"/>
    <p:sldLayoutId id="2147483654" r:id="rId10"/>
    <p:sldLayoutId id="2147483658" r:id="rId11"/>
    <p:sldLayoutId id="2147483667" r:id="rId12"/>
    <p:sldLayoutId id="2147483655" r:id="rId13"/>
    <p:sldLayoutId id="2147483666" r:id="rId14"/>
    <p:sldLayoutId id="2147483668"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pPr algn="ctr"/>
            <a:r>
              <a:rPr lang="it-IT" b="1" dirty="0"/>
              <a:t>Il gruppo di monitoraggio CUG presso la Presidenza del Consiglio e il Forum dei CUG</a:t>
            </a:r>
            <a:r>
              <a:rPr lang="it-IT" dirty="0"/>
              <a:t/>
            </a:r>
            <a:br>
              <a:rPr lang="it-IT" dirty="0"/>
            </a:br>
            <a:endParaRPr lang="it-IT" dirty="0"/>
          </a:p>
        </p:txBody>
      </p:sp>
      <p:sp>
        <p:nvSpPr>
          <p:cNvPr id="4" name="Segnaposto testo 3"/>
          <p:cNvSpPr>
            <a:spLocks noGrp="1"/>
          </p:cNvSpPr>
          <p:nvPr>
            <p:ph type="body" sz="quarter" idx="14"/>
          </p:nvPr>
        </p:nvSpPr>
        <p:spPr/>
        <p:txBody>
          <a:bodyPr/>
          <a:lstStyle/>
          <a:p>
            <a:pPr algn="ctr"/>
            <a:r>
              <a:rPr lang="it-IT" b="1" dirty="0" smtClean="0"/>
              <a:t>Oriana Calabresi </a:t>
            </a:r>
            <a:r>
              <a:rPr lang="it-IT" dirty="0" smtClean="0"/>
              <a:t>Presidente Cug Corte dei Conti</a:t>
            </a:r>
          </a:p>
          <a:p>
            <a:pPr algn="ctr"/>
            <a:r>
              <a:rPr lang="it-IT" b="1" dirty="0"/>
              <a:t>Antonella Ninci </a:t>
            </a:r>
            <a:r>
              <a:rPr lang="it-IT" dirty="0"/>
              <a:t>Presidente Cug Inail</a:t>
            </a:r>
          </a:p>
          <a:p>
            <a:pPr algn="ctr"/>
            <a:endParaRPr lang="it-IT" dirty="0" smtClean="0"/>
          </a:p>
        </p:txBody>
      </p:sp>
      <p:sp>
        <p:nvSpPr>
          <p:cNvPr id="5" name="Segnaposto testo 4"/>
          <p:cNvSpPr>
            <a:spLocks noGrp="1"/>
          </p:cNvSpPr>
          <p:nvPr>
            <p:ph type="body" sz="quarter" idx="15"/>
          </p:nvPr>
        </p:nvSpPr>
        <p:spPr/>
        <p:txBody>
          <a:bodyPr/>
          <a:lstStyle/>
          <a:p>
            <a:pPr algn="ctr"/>
            <a:r>
              <a:rPr lang="it-IT" dirty="0" smtClean="0"/>
              <a:t>Inail Roma 3 marzo 2017</a:t>
            </a:r>
            <a:endParaRPr lang="it-IT" dirty="0"/>
          </a:p>
        </p:txBody>
      </p:sp>
      <p:pic>
        <p:nvPicPr>
          <p:cNvPr id="6" name="Immagine 5"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8690490" y="145520"/>
            <a:ext cx="2992755" cy="1002030"/>
          </a:xfrm>
          <a:prstGeom prst="rect">
            <a:avLst/>
          </a:prstGeom>
          <a:noFill/>
          <a:ln>
            <a:noFill/>
          </a:ln>
          <a:effectLst/>
        </p:spPr>
      </p:pic>
    </p:spTree>
    <p:extLst>
      <p:ext uri="{BB962C8B-B14F-4D97-AF65-F5344CB8AC3E}">
        <p14:creationId xmlns:p14="http://schemas.microsoft.com/office/powerpoint/2010/main" val="99757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10</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ctr">
              <a:buNone/>
            </a:pPr>
            <a:r>
              <a:rPr lang="it-IT" sz="2400" b="1" dirty="0" smtClean="0">
                <a:solidFill>
                  <a:srgbClr val="000090"/>
                </a:solidFill>
              </a:rPr>
              <a:t>IL FORUM DEI COMITATI UNICI </a:t>
            </a:r>
            <a:r>
              <a:rPr lang="it-IT" sz="2400" b="1" dirty="0" err="1" smtClean="0">
                <a:solidFill>
                  <a:srgbClr val="000090"/>
                </a:solidFill>
              </a:rPr>
              <a:t>DI</a:t>
            </a:r>
            <a:r>
              <a:rPr lang="it-IT" sz="2400" b="1" dirty="0" smtClean="0">
                <a:solidFill>
                  <a:srgbClr val="000090"/>
                </a:solidFill>
              </a:rPr>
              <a:t> GARANZIA</a:t>
            </a:r>
            <a:br>
              <a:rPr lang="it-IT" sz="2400" b="1" dirty="0" smtClean="0">
                <a:solidFill>
                  <a:srgbClr val="000090"/>
                </a:solidFill>
              </a:rPr>
            </a:br>
            <a:endParaRPr lang="it-IT" sz="2400" b="1" dirty="0" smtClean="0">
              <a:solidFill>
                <a:srgbClr val="000090"/>
              </a:solidFill>
            </a:endParaRPr>
          </a:p>
          <a:p>
            <a:r>
              <a:rPr lang="it-IT" sz="2000" b="1" u="sng" dirty="0" smtClean="0">
                <a:solidFill>
                  <a:srgbClr val="000090"/>
                </a:solidFill>
              </a:rPr>
              <a:t>16 giugno 2015 </a:t>
            </a:r>
            <a:r>
              <a:rPr lang="it-IT" sz="2000" b="1" dirty="0" smtClean="0">
                <a:solidFill>
                  <a:srgbClr val="000090"/>
                </a:solidFill>
              </a:rPr>
              <a:t>giorno della firma della carta del forum dei </a:t>
            </a:r>
            <a:r>
              <a:rPr lang="it-IT" sz="2000" b="1" dirty="0" err="1" smtClean="0">
                <a:solidFill>
                  <a:srgbClr val="000090"/>
                </a:solidFill>
              </a:rPr>
              <a:t>cug</a:t>
            </a:r>
            <a:r>
              <a:rPr lang="it-IT" sz="2000" b="1" dirty="0" smtClean="0">
                <a:solidFill>
                  <a:srgbClr val="000090"/>
                </a:solidFill>
              </a:rPr>
              <a:t> nell’ambito del convegno “Il </a:t>
            </a:r>
            <a:r>
              <a:rPr lang="it-IT" sz="2000" b="1" dirty="0" err="1" smtClean="0">
                <a:solidFill>
                  <a:srgbClr val="000090"/>
                </a:solidFill>
              </a:rPr>
              <a:t>cug</a:t>
            </a:r>
            <a:r>
              <a:rPr lang="it-IT" sz="2000" b="1" dirty="0" smtClean="0">
                <a:solidFill>
                  <a:srgbClr val="000090"/>
                </a:solidFill>
              </a:rPr>
              <a:t> una valore aggiunto per la PA”.</a:t>
            </a:r>
          </a:p>
          <a:p>
            <a:r>
              <a:rPr lang="it-IT" sz="2000" b="1" u="sng" dirty="0" smtClean="0">
                <a:solidFill>
                  <a:srgbClr val="000090"/>
                </a:solidFill>
              </a:rPr>
              <a:t>25 maggio 2016 </a:t>
            </a:r>
            <a:r>
              <a:rPr lang="it-IT" sz="2000" b="1" dirty="0" smtClean="0">
                <a:solidFill>
                  <a:srgbClr val="000090"/>
                </a:solidFill>
              </a:rPr>
              <a:t>Forum PA: I Comitati Unici di Garanzia: da adempimento a investimento  - </a:t>
            </a:r>
            <a:r>
              <a:rPr lang="it-IT" sz="2000" b="1" i="1" dirty="0" smtClean="0">
                <a:solidFill>
                  <a:srgbClr val="000090"/>
                </a:solidFill>
              </a:rPr>
              <a:t>Il Forum dei CUG e il vantaggio di fare squadra.</a:t>
            </a:r>
            <a:endParaRPr lang="it-IT" sz="2000" b="1" dirty="0" smtClean="0">
              <a:solidFill>
                <a:srgbClr val="000090"/>
              </a:solidFill>
            </a:endParaRPr>
          </a:p>
          <a:p>
            <a:r>
              <a:rPr lang="it-IT" sz="2000" b="1" u="sng" dirty="0" smtClean="0">
                <a:solidFill>
                  <a:srgbClr val="000090"/>
                </a:solidFill>
              </a:rPr>
              <a:t>3 marzo 2017 </a:t>
            </a:r>
            <a:r>
              <a:rPr lang="it-IT" sz="2000" b="1" dirty="0" smtClean="0">
                <a:solidFill>
                  <a:srgbClr val="000090"/>
                </a:solidFill>
              </a:rPr>
              <a:t>Ruolo e funzione del CUG: le relazioni con l’amministrazione di appartenenza.</a:t>
            </a:r>
          </a:p>
          <a:p>
            <a:r>
              <a:rPr lang="it-IT" sz="2000" dirty="0" smtClean="0">
                <a:solidFill>
                  <a:schemeClr val="accent1">
                    <a:lumMod val="75000"/>
                  </a:schemeClr>
                </a:solidFill>
              </a:rPr>
              <a:t/>
            </a:r>
            <a:br>
              <a:rPr lang="it-IT" sz="2000" dirty="0" smtClean="0">
                <a:solidFill>
                  <a:schemeClr val="accent1">
                    <a:lumMod val="75000"/>
                  </a:schemeClr>
                </a:solidFill>
              </a:rPr>
            </a:br>
            <a:endParaRPr lang="it-IT" sz="2000" dirty="0" smtClean="0">
              <a:solidFill>
                <a:schemeClr val="accent1">
                  <a:lumMod val="75000"/>
                </a:schemeClr>
              </a:solidFill>
            </a:endParaRPr>
          </a:p>
          <a:p>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11</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pic>
        <p:nvPicPr>
          <p:cNvPr id="12" name="Immagin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 y="4762"/>
            <a:ext cx="1985768" cy="1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descr="isola.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78" y="2279233"/>
            <a:ext cx="4110284" cy="1764516"/>
          </a:xfrm>
          <a:prstGeom prst="rect">
            <a:avLst/>
          </a:prstGeom>
        </p:spPr>
      </p:pic>
      <p:pic>
        <p:nvPicPr>
          <p:cNvPr id="14" name="Immagine 13" descr="ponte1.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0537" y="4222947"/>
            <a:ext cx="2453541" cy="1840156"/>
          </a:xfrm>
          <a:prstGeom prst="rect">
            <a:avLst/>
          </a:prstGeom>
        </p:spPr>
      </p:pic>
      <p:sp>
        <p:nvSpPr>
          <p:cNvPr id="17" name="CasellaDiTesto 16"/>
          <p:cNvSpPr txBox="1"/>
          <p:nvPr/>
        </p:nvSpPr>
        <p:spPr>
          <a:xfrm>
            <a:off x="501686" y="1806403"/>
            <a:ext cx="8884012" cy="2677656"/>
          </a:xfrm>
          <a:prstGeom prst="rect">
            <a:avLst/>
          </a:prstGeom>
          <a:noFill/>
        </p:spPr>
        <p:txBody>
          <a:bodyPr wrap="square" rtlCol="0">
            <a:spAutoFit/>
          </a:bodyPr>
          <a:lstStyle/>
          <a:p>
            <a:pPr algn="just"/>
            <a:r>
              <a:rPr lang="it-IT" sz="2000" dirty="0" smtClean="0">
                <a:solidFill>
                  <a:srgbClr val="000090"/>
                </a:solidFill>
                <a:cs typeface="Garamond"/>
              </a:rPr>
              <a:t>Il Comitato Unico di garanzia non è un’isola….</a:t>
            </a:r>
          </a:p>
          <a:p>
            <a:pPr algn="just"/>
            <a:endParaRPr lang="it-IT" sz="2400" dirty="0">
              <a:solidFill>
                <a:srgbClr val="2A5010"/>
              </a:solidFill>
              <a:latin typeface="Garamond"/>
              <a:cs typeface="Garamond"/>
            </a:endParaRPr>
          </a:p>
          <a:p>
            <a:pPr algn="just"/>
            <a:endParaRPr lang="it-IT" sz="2400" dirty="0" smtClean="0">
              <a:solidFill>
                <a:srgbClr val="2A5010"/>
              </a:solidFill>
              <a:latin typeface="Garamond"/>
              <a:cs typeface="Garamond"/>
            </a:endParaRPr>
          </a:p>
          <a:p>
            <a:pPr algn="just"/>
            <a:endParaRPr lang="it-IT" sz="2400" dirty="0">
              <a:solidFill>
                <a:srgbClr val="2A5010"/>
              </a:solidFill>
              <a:latin typeface="Garamond"/>
              <a:cs typeface="Garamond"/>
            </a:endParaRPr>
          </a:p>
          <a:p>
            <a:pPr algn="just"/>
            <a:endParaRPr lang="it-IT" sz="2400" dirty="0" smtClean="0">
              <a:solidFill>
                <a:srgbClr val="2A5010"/>
              </a:solidFill>
              <a:latin typeface="Garamond"/>
              <a:cs typeface="Garamond"/>
            </a:endParaRPr>
          </a:p>
          <a:p>
            <a:pPr algn="just"/>
            <a:endParaRPr lang="it-IT" sz="2400" dirty="0">
              <a:latin typeface="Garamond"/>
              <a:cs typeface="Garamond"/>
            </a:endParaRPr>
          </a:p>
          <a:p>
            <a:pPr algn="just"/>
            <a:endParaRPr lang="it-IT" sz="2400" dirty="0" smtClean="0">
              <a:latin typeface="Garamond"/>
              <a:cs typeface="Garamond"/>
            </a:endParaRPr>
          </a:p>
        </p:txBody>
      </p:sp>
      <p:sp>
        <p:nvSpPr>
          <p:cNvPr id="18" name="CasellaDiTesto 17"/>
          <p:cNvSpPr txBox="1"/>
          <p:nvPr/>
        </p:nvSpPr>
        <p:spPr>
          <a:xfrm>
            <a:off x="6287837" y="1896706"/>
            <a:ext cx="4703337" cy="2215991"/>
          </a:xfrm>
          <a:prstGeom prst="rect">
            <a:avLst/>
          </a:prstGeom>
          <a:noFill/>
          <a:scene3d>
            <a:camera prst="orthographicFront"/>
            <a:lightRig rig="threePt" dir="t"/>
          </a:scene3d>
          <a:sp3d>
            <a:bevelT prst="relaxedInset"/>
          </a:sp3d>
        </p:spPr>
        <p:txBody>
          <a:bodyPr wrap="square" rtlCol="0">
            <a:spAutoFit/>
          </a:bodyPr>
          <a:lstStyle/>
          <a:p>
            <a:pPr algn="just"/>
            <a:r>
              <a:rPr lang="it-IT" sz="2400" dirty="0" smtClean="0">
                <a:solidFill>
                  <a:srgbClr val="000090"/>
                </a:solidFill>
                <a:cs typeface="Garamond"/>
              </a:rPr>
              <a:t>…….per </a:t>
            </a:r>
            <a:r>
              <a:rPr lang="it-IT" sz="2400" dirty="0">
                <a:solidFill>
                  <a:srgbClr val="000090"/>
                </a:solidFill>
                <a:cs typeface="Garamond"/>
              </a:rPr>
              <a:t>poter svolgere il suo compito e ricoprire il suo ruolo ha bisogno di costanti collegamenti con l’istituzione cui appartiene </a:t>
            </a:r>
            <a:r>
              <a:rPr lang="it-IT" sz="2400" dirty="0" smtClean="0">
                <a:solidFill>
                  <a:srgbClr val="000090"/>
                </a:solidFill>
                <a:cs typeface="Garamond"/>
              </a:rPr>
              <a:t>e con l’esterno</a:t>
            </a:r>
            <a:endParaRPr lang="it-IT" sz="2400" dirty="0">
              <a:solidFill>
                <a:srgbClr val="000090"/>
              </a:solidFill>
              <a:cs typeface="Garamond"/>
            </a:endParaRPr>
          </a:p>
          <a:p>
            <a:endParaRPr lang="it-IT" dirty="0"/>
          </a:p>
        </p:txBody>
      </p:sp>
      <p:sp>
        <p:nvSpPr>
          <p:cNvPr id="19" name="CasellaDiTesto 18"/>
          <p:cNvSpPr txBox="1"/>
          <p:nvPr/>
        </p:nvSpPr>
        <p:spPr>
          <a:xfrm>
            <a:off x="6124734" y="4311975"/>
            <a:ext cx="3490893" cy="461665"/>
          </a:xfrm>
          <a:prstGeom prst="rect">
            <a:avLst/>
          </a:prstGeom>
          <a:noFill/>
        </p:spPr>
        <p:txBody>
          <a:bodyPr wrap="square" rtlCol="0">
            <a:spAutoFit/>
          </a:bodyPr>
          <a:lstStyle/>
          <a:p>
            <a:r>
              <a:rPr lang="it-IT" sz="2400" b="1" dirty="0" smtClean="0">
                <a:solidFill>
                  <a:srgbClr val="000090"/>
                </a:solidFill>
                <a:cs typeface="Garamond"/>
              </a:rPr>
              <a:t>Amministrazione</a:t>
            </a:r>
            <a:endParaRPr lang="it-IT" sz="2400" b="1" dirty="0">
              <a:solidFill>
                <a:srgbClr val="000090"/>
              </a:solidFill>
              <a:cs typeface="Garamond"/>
            </a:endParaRPr>
          </a:p>
        </p:txBody>
      </p:sp>
      <p:sp>
        <p:nvSpPr>
          <p:cNvPr id="20" name="CasellaDiTesto 19"/>
          <p:cNvSpPr txBox="1"/>
          <p:nvPr/>
        </p:nvSpPr>
        <p:spPr>
          <a:xfrm>
            <a:off x="8003395" y="5017571"/>
            <a:ext cx="3929868" cy="1200328"/>
          </a:xfrm>
          <a:prstGeom prst="rect">
            <a:avLst/>
          </a:prstGeom>
          <a:noFill/>
        </p:spPr>
        <p:txBody>
          <a:bodyPr wrap="square" rtlCol="0">
            <a:spAutoFit/>
          </a:bodyPr>
          <a:lstStyle/>
          <a:p>
            <a:r>
              <a:rPr lang="it-IT" sz="2400" b="1" dirty="0" smtClean="0">
                <a:solidFill>
                  <a:srgbClr val="000090"/>
                </a:solidFill>
                <a:latin typeface="Garamond"/>
                <a:cs typeface="Garamond"/>
              </a:rPr>
              <a:t>Istituzioni di riferimento esterne alla Amministrazione</a:t>
            </a:r>
            <a:endParaRPr lang="it-IT" sz="2400" b="1" dirty="0">
              <a:solidFill>
                <a:srgbClr val="000090"/>
              </a:solidFill>
              <a:latin typeface="Garamond"/>
              <a:cs typeface="Garamond"/>
            </a:endParaRPr>
          </a:p>
        </p:txBody>
      </p:sp>
      <p:sp>
        <p:nvSpPr>
          <p:cNvPr id="21" name="CasellaDiTesto 20"/>
          <p:cNvSpPr txBox="1"/>
          <p:nvPr/>
        </p:nvSpPr>
        <p:spPr>
          <a:xfrm>
            <a:off x="5109271" y="5396530"/>
            <a:ext cx="2406697" cy="400110"/>
          </a:xfrm>
          <a:prstGeom prst="rect">
            <a:avLst/>
          </a:prstGeom>
          <a:solidFill>
            <a:schemeClr val="accent1">
              <a:lumMod val="60000"/>
              <a:lumOff val="40000"/>
            </a:schemeClr>
          </a:solidFill>
          <a:ln>
            <a:solidFill>
              <a:schemeClr val="accent1">
                <a:lumMod val="50000"/>
              </a:schemeClr>
            </a:solidFill>
          </a:ln>
          <a:scene3d>
            <a:camera prst="orthographicFront"/>
            <a:lightRig rig="threePt" dir="t"/>
          </a:scene3d>
          <a:sp3d>
            <a:bevelT prst="relaxedInset"/>
          </a:sp3d>
        </p:spPr>
        <p:txBody>
          <a:bodyPr wrap="square" rtlCol="0">
            <a:spAutoFit/>
          </a:bodyPr>
          <a:lstStyle/>
          <a:p>
            <a:pPr algn="ctr"/>
            <a:r>
              <a:rPr lang="it-IT" dirty="0" smtClean="0"/>
              <a:t> </a:t>
            </a:r>
            <a:r>
              <a:rPr lang="it-IT" sz="2000" b="1" dirty="0" smtClean="0">
                <a:solidFill>
                  <a:srgbClr val="000090"/>
                </a:solidFill>
              </a:rPr>
              <a:t>Altri CUG</a:t>
            </a:r>
            <a:endParaRPr lang="it-IT" sz="2000" b="1" dirty="0">
              <a:solidFill>
                <a:srgbClr val="000090"/>
              </a:solidFill>
            </a:endParaRPr>
          </a:p>
        </p:txBody>
      </p:sp>
      <p:sp>
        <p:nvSpPr>
          <p:cNvPr id="22" name="CasellaDiTesto 21"/>
          <p:cNvSpPr txBox="1"/>
          <p:nvPr/>
        </p:nvSpPr>
        <p:spPr>
          <a:xfrm>
            <a:off x="1446396" y="4530962"/>
            <a:ext cx="1902224" cy="1200328"/>
          </a:xfrm>
          <a:prstGeom prst="rect">
            <a:avLst/>
          </a:prstGeom>
          <a:noFill/>
        </p:spPr>
        <p:txBody>
          <a:bodyPr wrap="square" rtlCol="0">
            <a:spAutoFit/>
          </a:bodyPr>
          <a:lstStyle/>
          <a:p>
            <a:r>
              <a:rPr lang="it-IT" sz="2400" b="1" dirty="0" smtClean="0">
                <a:solidFill>
                  <a:srgbClr val="000090"/>
                </a:solidFill>
                <a:latin typeface="Garamond"/>
                <a:cs typeface="Garamond"/>
              </a:rPr>
              <a:t>Comitato Unico di Garanzia</a:t>
            </a:r>
            <a:endParaRPr lang="it-IT" sz="2400" b="1" dirty="0">
              <a:solidFill>
                <a:srgbClr val="000090"/>
              </a:solidFill>
              <a:latin typeface="Garamond"/>
              <a:cs typeface="Garamond"/>
            </a:endParaRPr>
          </a:p>
        </p:txBody>
      </p:sp>
    </p:spTree>
    <p:extLst>
      <p:ext uri="{BB962C8B-B14F-4D97-AF65-F5344CB8AC3E}">
        <p14:creationId xmlns:p14="http://schemas.microsoft.com/office/powerpoint/2010/main" val="34914624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12</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pic>
        <p:nvPicPr>
          <p:cNvPr id="12" name="Immagin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 y="4762"/>
            <a:ext cx="1985768" cy="15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1990531" y="378136"/>
            <a:ext cx="9037205" cy="1815882"/>
          </a:xfrm>
          <a:prstGeom prst="rect">
            <a:avLst/>
          </a:prstGeom>
          <a:noFill/>
        </p:spPr>
        <p:txBody>
          <a:bodyPr wrap="square" rtlCol="0">
            <a:spAutoFit/>
          </a:bodyPr>
          <a:lstStyle/>
          <a:p>
            <a:pPr algn="ctr"/>
            <a:r>
              <a:rPr lang="it-IT" sz="2800" b="1" dirty="0" smtClean="0">
                <a:solidFill>
                  <a:srgbClr val="000090"/>
                </a:solidFill>
                <a:latin typeface="Verdana"/>
                <a:cs typeface="Verdana"/>
              </a:rPr>
              <a:t>Il FORUM nasce come azione positiva per superare le difficoltà che i Comitati Unici di Garanzia hanno incontrato</a:t>
            </a:r>
          </a:p>
          <a:p>
            <a:endParaRPr lang="it-IT" sz="2800" dirty="0">
              <a:latin typeface="Verdana"/>
              <a:cs typeface="Verdana"/>
            </a:endParaRPr>
          </a:p>
        </p:txBody>
      </p:sp>
      <p:sp>
        <p:nvSpPr>
          <p:cNvPr id="14" name="CasellaDiTesto 13"/>
          <p:cNvSpPr txBox="1"/>
          <p:nvPr/>
        </p:nvSpPr>
        <p:spPr>
          <a:xfrm>
            <a:off x="635010" y="2337341"/>
            <a:ext cx="10977635" cy="2308324"/>
          </a:xfrm>
          <a:prstGeom prst="rect">
            <a:avLst/>
          </a:prstGeom>
          <a:noFill/>
        </p:spPr>
        <p:txBody>
          <a:bodyPr wrap="square" rtlCol="0">
            <a:spAutoFit/>
          </a:bodyPr>
          <a:lstStyle/>
          <a:p>
            <a:pPr marL="285750" indent="-285750">
              <a:buFont typeface="Arial"/>
              <a:buChar char="•"/>
            </a:pPr>
            <a:r>
              <a:rPr lang="it-IT" sz="2400" dirty="0" smtClean="0">
                <a:solidFill>
                  <a:srgbClr val="000090"/>
                </a:solidFill>
                <a:latin typeface="Verdana"/>
                <a:cs typeface="Verdana"/>
              </a:rPr>
              <a:t>Nell’esercizio della funzione consultiva per la mancata richiesta di pareri da parte delle P.A.</a:t>
            </a:r>
          </a:p>
          <a:p>
            <a:pPr marL="285750" indent="-285750">
              <a:buFont typeface="Arial"/>
              <a:buChar char="•"/>
            </a:pPr>
            <a:endParaRPr lang="it-IT" sz="2400" dirty="0" smtClean="0">
              <a:solidFill>
                <a:srgbClr val="000090"/>
              </a:solidFill>
              <a:latin typeface="Verdana"/>
              <a:cs typeface="Verdana"/>
            </a:endParaRPr>
          </a:p>
          <a:p>
            <a:pPr marL="285750" indent="-285750">
              <a:buFont typeface="Arial"/>
              <a:buChar char="•"/>
            </a:pPr>
            <a:r>
              <a:rPr lang="it-IT" sz="2400" dirty="0" smtClean="0">
                <a:solidFill>
                  <a:srgbClr val="000090"/>
                </a:solidFill>
                <a:latin typeface="Verdana"/>
                <a:cs typeface="Verdana"/>
              </a:rPr>
              <a:t>Nel riconoscimento delle funzioni e del lavoro </a:t>
            </a:r>
          </a:p>
          <a:p>
            <a:pPr marL="285750" indent="-285750">
              <a:buFont typeface="Arial"/>
              <a:buChar char="•"/>
            </a:pPr>
            <a:endParaRPr lang="it-IT" sz="2400" dirty="0">
              <a:solidFill>
                <a:srgbClr val="000090"/>
              </a:solidFill>
              <a:latin typeface="Verdana"/>
              <a:cs typeface="Verdana"/>
            </a:endParaRPr>
          </a:p>
          <a:p>
            <a:pPr marL="285750" indent="-285750">
              <a:buFont typeface="Arial"/>
              <a:buChar char="•"/>
            </a:pPr>
            <a:r>
              <a:rPr lang="it-IT" sz="2400" dirty="0" smtClean="0">
                <a:solidFill>
                  <a:srgbClr val="000090"/>
                </a:solidFill>
                <a:latin typeface="Verdana"/>
                <a:cs typeface="Verdana"/>
              </a:rPr>
              <a:t>Nella permanenza di pregiudizi</a:t>
            </a:r>
            <a:r>
              <a:rPr lang="is-IS" sz="2400" dirty="0" smtClean="0">
                <a:solidFill>
                  <a:srgbClr val="000090"/>
                </a:solidFill>
                <a:latin typeface="Verdana"/>
                <a:cs typeface="Verdana"/>
              </a:rPr>
              <a:t>….</a:t>
            </a:r>
            <a:endParaRPr lang="it-IT" sz="2400" dirty="0">
              <a:solidFill>
                <a:srgbClr val="000090"/>
              </a:solidFill>
              <a:latin typeface="Verdana"/>
              <a:cs typeface="Verdana"/>
            </a:endParaRPr>
          </a:p>
        </p:txBody>
      </p:sp>
    </p:spTree>
    <p:extLst>
      <p:ext uri="{BB962C8B-B14F-4D97-AF65-F5344CB8AC3E}">
        <p14:creationId xmlns:p14="http://schemas.microsoft.com/office/powerpoint/2010/main" val="1446705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34793" y="1728772"/>
            <a:ext cx="10229815" cy="3970318"/>
          </a:xfrm>
          <a:prstGeom prst="rect">
            <a:avLst/>
          </a:prstGeom>
          <a:noFill/>
        </p:spPr>
        <p:txBody>
          <a:bodyPr wrap="square" rtlCol="0">
            <a:spAutoFit/>
          </a:bodyPr>
          <a:lstStyle/>
          <a:p>
            <a:pPr algn="just"/>
            <a:r>
              <a:rPr lang="it-IT" sz="2800" dirty="0" smtClean="0">
                <a:solidFill>
                  <a:srgbClr val="000090"/>
                </a:solidFill>
                <a:cs typeface="Garamond"/>
              </a:rPr>
              <a:t>Nonostante le difficoltà…i Comitati Unici di Garanzia hanno affrontato con impegno i temi del:</a:t>
            </a:r>
          </a:p>
          <a:p>
            <a:pPr marL="457200" indent="-457200" algn="just">
              <a:buFont typeface="Wingdings" charset="2"/>
              <a:buChar char="q"/>
            </a:pPr>
            <a:r>
              <a:rPr lang="it-IT" sz="2800" dirty="0" smtClean="0">
                <a:solidFill>
                  <a:srgbClr val="000090"/>
                </a:solidFill>
                <a:cs typeface="Garamond"/>
              </a:rPr>
              <a:t>Benessere delle lavoratrici e dei lavoratori</a:t>
            </a:r>
          </a:p>
          <a:p>
            <a:pPr marL="457200" indent="-457200" algn="just">
              <a:buFont typeface="Wingdings" charset="2"/>
              <a:buChar char="q"/>
            </a:pPr>
            <a:r>
              <a:rPr lang="it-IT" sz="2800" dirty="0" smtClean="0">
                <a:solidFill>
                  <a:srgbClr val="000090"/>
                </a:solidFill>
                <a:cs typeface="Garamond"/>
              </a:rPr>
              <a:t>Parità di opportunità di genere</a:t>
            </a:r>
          </a:p>
          <a:p>
            <a:pPr marL="457200" indent="-457200" algn="just">
              <a:buFont typeface="Wingdings" charset="2"/>
              <a:buChar char="q"/>
            </a:pPr>
            <a:r>
              <a:rPr lang="it-IT" sz="2800" dirty="0" smtClean="0">
                <a:solidFill>
                  <a:srgbClr val="000090"/>
                </a:solidFill>
                <a:cs typeface="Garamond"/>
              </a:rPr>
              <a:t>Contrasto alle discriminazioni</a:t>
            </a:r>
          </a:p>
          <a:p>
            <a:pPr algn="just"/>
            <a:r>
              <a:rPr lang="it-IT" sz="2800" b="1" dirty="0" smtClean="0">
                <a:solidFill>
                  <a:srgbClr val="000090"/>
                </a:solidFill>
                <a:cs typeface="Garamond"/>
              </a:rPr>
              <a:t>Il bilancio tra difficoltà e risultati è sicuramente…in attivo!</a:t>
            </a:r>
          </a:p>
          <a:p>
            <a:pPr algn="just"/>
            <a:endParaRPr lang="it-IT" sz="2800" dirty="0" smtClean="0">
              <a:solidFill>
                <a:srgbClr val="1F4E79"/>
              </a:solidFill>
              <a:cs typeface="Garamond"/>
            </a:endParaRPr>
          </a:p>
          <a:p>
            <a:pPr algn="just"/>
            <a:endParaRPr lang="it-IT" sz="2800" dirty="0" smtClean="0">
              <a:solidFill>
                <a:srgbClr val="1F4E79"/>
              </a:solidFill>
              <a:cs typeface="Garamond"/>
            </a:endParaRPr>
          </a:p>
          <a:p>
            <a:pPr algn="just"/>
            <a:endParaRPr lang="it-IT" sz="2800" dirty="0">
              <a:solidFill>
                <a:schemeClr val="accent2">
                  <a:lumMod val="50000"/>
                </a:schemeClr>
              </a:solidFill>
              <a:latin typeface="Garamond"/>
              <a:cs typeface="Garamond"/>
            </a:endParaRPr>
          </a:p>
        </p:txBody>
      </p:sp>
      <p:pic>
        <p:nvPicPr>
          <p:cNvPr id="1026" name="Immagin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257845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egnaposto contenuto 3" descr="bilancio.jpeg"/>
          <p:cNvPicPr>
            <a:picLocks noChangeAspect="1"/>
          </p:cNvPicPr>
          <p:nvPr/>
        </p:nvPicPr>
        <p:blipFill>
          <a:blip r:embed="rId3">
            <a:extLst>
              <a:ext uri="{28A0092B-C50C-407E-A947-70E740481C1C}">
                <a14:useLocalDpi xmlns:a14="http://schemas.microsoft.com/office/drawing/2010/main" val="0"/>
              </a:ext>
            </a:extLst>
          </a:blip>
          <a:srcRect t="19430" b="19430"/>
          <a:stretch>
            <a:fillRect/>
          </a:stretch>
        </p:blipFill>
        <p:spPr>
          <a:xfrm>
            <a:off x="3572127" y="4341381"/>
            <a:ext cx="4454840" cy="2042652"/>
          </a:xfrm>
          <a:prstGeom prst="rect">
            <a:avLst/>
          </a:prstGeom>
        </p:spPr>
      </p:pic>
    </p:spTree>
    <p:extLst>
      <p:ext uri="{BB962C8B-B14F-4D97-AF65-F5344CB8AC3E}">
        <p14:creationId xmlns:p14="http://schemas.microsoft.com/office/powerpoint/2010/main" val="7735250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p:cNvSpPr txBox="1">
            <a:spLocks/>
          </p:cNvSpPr>
          <p:nvPr/>
        </p:nvSpPr>
        <p:spPr>
          <a:xfrm>
            <a:off x="1519956" y="906191"/>
            <a:ext cx="9845561" cy="6147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3200" b="1" dirty="0" smtClean="0">
                <a:solidFill>
                  <a:srgbClr val="000090"/>
                </a:solidFill>
                <a:cs typeface="Garamond"/>
              </a:rPr>
              <a:t>Una grande opportunità : il FORUM dei CUG</a:t>
            </a:r>
          </a:p>
        </p:txBody>
      </p:sp>
      <p:pic>
        <p:nvPicPr>
          <p:cNvPr id="7" name="Immagine 6" descr="Logo for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0" y="1520952"/>
            <a:ext cx="4823761" cy="3003143"/>
          </a:xfrm>
          <a:prstGeom prst="rect">
            <a:avLst/>
          </a:prstGeom>
        </p:spPr>
      </p:pic>
      <p:sp>
        <p:nvSpPr>
          <p:cNvPr id="8" name="CasellaDiTesto 7"/>
          <p:cNvSpPr txBox="1"/>
          <p:nvPr/>
        </p:nvSpPr>
        <p:spPr>
          <a:xfrm>
            <a:off x="5727557" y="1709109"/>
            <a:ext cx="4640609" cy="2031325"/>
          </a:xfrm>
          <a:prstGeom prst="rect">
            <a:avLst/>
          </a:prstGeom>
          <a:noFill/>
        </p:spPr>
        <p:txBody>
          <a:bodyPr wrap="square" rtlCol="0">
            <a:spAutoFit/>
          </a:bodyPr>
          <a:lstStyle/>
          <a:p>
            <a:r>
              <a:rPr lang="it-IT" i="1" dirty="0">
                <a:solidFill>
                  <a:srgbClr val="000090"/>
                </a:solidFill>
              </a:rPr>
              <a:t>“Sono le azioni che contano</a:t>
            </a:r>
            <a:r>
              <a:rPr lang="it-IT" i="1" dirty="0" smtClean="0">
                <a:solidFill>
                  <a:srgbClr val="000090"/>
                </a:solidFill>
              </a:rPr>
              <a:t>.</a:t>
            </a:r>
          </a:p>
          <a:p>
            <a:r>
              <a:rPr lang="it-IT" i="1" dirty="0" smtClean="0">
                <a:solidFill>
                  <a:srgbClr val="000090"/>
                </a:solidFill>
              </a:rPr>
              <a:t> </a:t>
            </a:r>
            <a:r>
              <a:rPr lang="it-IT" i="1" dirty="0">
                <a:solidFill>
                  <a:srgbClr val="000090"/>
                </a:solidFill>
              </a:rPr>
              <a:t>I nostri pensieri,    </a:t>
            </a:r>
            <a:r>
              <a:rPr lang="it-IT" i="1" dirty="0" smtClean="0">
                <a:solidFill>
                  <a:srgbClr val="000090"/>
                </a:solidFill>
              </a:rPr>
              <a:t>per </a:t>
            </a:r>
            <a:r>
              <a:rPr lang="it-IT" i="1" dirty="0">
                <a:solidFill>
                  <a:srgbClr val="000090"/>
                </a:solidFill>
              </a:rPr>
              <a:t>quanto buoni possano essere, sono perle false fintanto che non vengono trasformati in azioni. </a:t>
            </a:r>
            <a:endParaRPr lang="it-IT" dirty="0">
              <a:solidFill>
                <a:srgbClr val="000090"/>
              </a:solidFill>
            </a:endParaRPr>
          </a:p>
          <a:p>
            <a:pPr algn="just"/>
            <a:r>
              <a:rPr lang="it-IT" i="1" dirty="0" smtClean="0">
                <a:solidFill>
                  <a:srgbClr val="000090"/>
                </a:solidFill>
              </a:rPr>
              <a:t>Sii il cambiamento che vuoi vedere nel mondo”.</a:t>
            </a:r>
          </a:p>
          <a:p>
            <a:pPr algn="just"/>
            <a:r>
              <a:rPr lang="it-IT" i="1" dirty="0" smtClean="0">
                <a:solidFill>
                  <a:srgbClr val="000090"/>
                </a:solidFill>
              </a:rPr>
              <a:t>(Mahatma Gandhi)</a:t>
            </a:r>
            <a:endParaRPr lang="it-IT" dirty="0" smtClean="0">
              <a:solidFill>
                <a:srgbClr val="000090"/>
              </a:solidFill>
            </a:endParaRPr>
          </a:p>
          <a:p>
            <a:endParaRPr lang="it-IT" dirty="0">
              <a:solidFill>
                <a:srgbClr val="000090"/>
              </a:solidFill>
            </a:endParaRPr>
          </a:p>
        </p:txBody>
      </p:sp>
      <p:sp>
        <p:nvSpPr>
          <p:cNvPr id="2" name="CasellaDiTesto 1"/>
          <p:cNvSpPr txBox="1"/>
          <p:nvPr/>
        </p:nvSpPr>
        <p:spPr>
          <a:xfrm>
            <a:off x="599680" y="3669364"/>
            <a:ext cx="11393920" cy="2985433"/>
          </a:xfrm>
          <a:prstGeom prst="rect">
            <a:avLst/>
          </a:prstGeom>
          <a:noFill/>
        </p:spPr>
        <p:txBody>
          <a:bodyPr wrap="square" rtlCol="0">
            <a:spAutoFit/>
          </a:bodyPr>
          <a:lstStyle/>
          <a:p>
            <a:pPr algn="ctr"/>
            <a:r>
              <a:rPr lang="it-IT" sz="2800" b="1" i="1" dirty="0" smtClean="0"/>
              <a:t>					</a:t>
            </a:r>
            <a:r>
              <a:rPr lang="it-IT" sz="2800" b="1" i="1" dirty="0" smtClean="0">
                <a:solidFill>
                  <a:schemeClr val="accent1">
                    <a:lumMod val="75000"/>
                  </a:schemeClr>
                </a:solidFill>
              </a:rPr>
              <a:t>	</a:t>
            </a:r>
            <a:r>
              <a:rPr lang="it-IT" sz="3200" b="1" i="1" dirty="0" smtClean="0">
                <a:solidFill>
                  <a:srgbClr val="000090"/>
                </a:solidFill>
              </a:rPr>
              <a:t>L’importanza </a:t>
            </a:r>
            <a:r>
              <a:rPr lang="it-IT" sz="3200" b="1" i="1" dirty="0">
                <a:solidFill>
                  <a:srgbClr val="000090"/>
                </a:solidFill>
              </a:rPr>
              <a:t>di fare </a:t>
            </a:r>
            <a:r>
              <a:rPr lang="it-IT" sz="3200" b="1" i="1" dirty="0" smtClean="0">
                <a:solidFill>
                  <a:srgbClr val="000090"/>
                </a:solidFill>
              </a:rPr>
              <a:t>rete</a:t>
            </a:r>
            <a:r>
              <a:rPr lang="it-IT" sz="3200" dirty="0">
                <a:solidFill>
                  <a:srgbClr val="000090"/>
                </a:solidFill>
              </a:rPr>
              <a:t> </a:t>
            </a:r>
            <a:endParaRPr lang="it-IT" sz="3200" dirty="0" smtClean="0">
              <a:solidFill>
                <a:srgbClr val="000090"/>
              </a:solidFill>
            </a:endParaRPr>
          </a:p>
          <a:p>
            <a:pPr algn="ctr"/>
            <a:endParaRPr lang="it-IT" dirty="0">
              <a:solidFill>
                <a:schemeClr val="accent1">
                  <a:lumMod val="75000"/>
                </a:schemeClr>
              </a:solidFill>
            </a:endParaRPr>
          </a:p>
          <a:p>
            <a:pPr algn="just"/>
            <a:r>
              <a:rPr lang="it-IT" sz="2400" dirty="0" smtClean="0">
                <a:solidFill>
                  <a:srgbClr val="000090"/>
                </a:solidFill>
              </a:rPr>
              <a:t>Tre le parole </a:t>
            </a:r>
            <a:r>
              <a:rPr lang="it-IT" sz="2400" dirty="0">
                <a:solidFill>
                  <a:srgbClr val="000090"/>
                </a:solidFill>
              </a:rPr>
              <a:t>d’ordine: </a:t>
            </a:r>
            <a:r>
              <a:rPr lang="it-IT" sz="2400" b="1" dirty="0">
                <a:solidFill>
                  <a:srgbClr val="000090"/>
                </a:solidFill>
              </a:rPr>
              <a:t>collaborazione, spirito di squadra,  condivisione</a:t>
            </a:r>
            <a:r>
              <a:rPr lang="it-IT" sz="2400" dirty="0">
                <a:solidFill>
                  <a:srgbClr val="000090"/>
                </a:solidFill>
              </a:rPr>
              <a:t> per affrontare insieme un cambiamento non di regole e di forma, ma di sostanza, fornire servizi che diano la garanzia dei diritti (specie a</a:t>
            </a:r>
            <a:r>
              <a:rPr lang="it-IT" sz="2400" dirty="0" smtClean="0">
                <a:solidFill>
                  <a:srgbClr val="000090"/>
                </a:solidFill>
              </a:rPr>
              <a:t>lle </a:t>
            </a:r>
            <a:r>
              <a:rPr lang="it-IT" sz="2400" dirty="0">
                <a:solidFill>
                  <a:srgbClr val="000090"/>
                </a:solidFill>
              </a:rPr>
              <a:t>fasce deboli) e promuovere il benessere equo e sostenibile dei cittadini e delle imprese insieme al rispetto e al  benessere di chi lavora per loro.</a:t>
            </a:r>
          </a:p>
          <a:p>
            <a:pPr algn="just"/>
            <a:endParaRPr lang="it-IT" dirty="0">
              <a:solidFill>
                <a:srgbClr val="000090"/>
              </a:solidFill>
            </a:endParaRPr>
          </a:p>
        </p:txBody>
      </p:sp>
    </p:spTree>
    <p:extLst>
      <p:ext uri="{BB962C8B-B14F-4D97-AF65-F5344CB8AC3E}">
        <p14:creationId xmlns:p14="http://schemas.microsoft.com/office/powerpoint/2010/main" val="7883811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magin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257845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978287" y="611884"/>
            <a:ext cx="8026967" cy="1569660"/>
          </a:xfrm>
          <a:prstGeom prst="rect">
            <a:avLst/>
          </a:prstGeom>
          <a:noFill/>
        </p:spPr>
        <p:txBody>
          <a:bodyPr wrap="square" rtlCol="0">
            <a:spAutoFit/>
          </a:bodyPr>
          <a:lstStyle/>
          <a:p>
            <a:pPr algn="ctr"/>
            <a:r>
              <a:rPr lang="it-IT" sz="2400" dirty="0" smtClean="0">
                <a:solidFill>
                  <a:srgbClr val="000090"/>
                </a:solidFill>
                <a:latin typeface="Verdana"/>
                <a:cs typeface="Verdana"/>
              </a:rPr>
              <a:t>Il FORUM dei CUG è stato presentato a Montecitorio il 16 giugno 2015 alla sala della Regina ed è stata sottoscritta la Carta che ne fissa principi ed obiet</a:t>
            </a:r>
            <a:r>
              <a:rPr lang="it-IT" sz="2400" b="1" dirty="0" smtClean="0">
                <a:solidFill>
                  <a:srgbClr val="000090"/>
                </a:solidFill>
                <a:latin typeface="Garamond"/>
                <a:cs typeface="Garamond"/>
              </a:rPr>
              <a:t>tivi</a:t>
            </a:r>
            <a:endParaRPr lang="it-IT" sz="2400" b="1" dirty="0">
              <a:solidFill>
                <a:srgbClr val="000090"/>
              </a:solidFill>
              <a:latin typeface="Garamond"/>
              <a:cs typeface="Garamond"/>
            </a:endParaRPr>
          </a:p>
        </p:txBody>
      </p:sp>
      <p:pic>
        <p:nvPicPr>
          <p:cNvPr id="7" name="Immagine 6" descr="16 giugn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39" y="2064953"/>
            <a:ext cx="4031495" cy="2018267"/>
          </a:xfrm>
          <a:prstGeom prst="rect">
            <a:avLst/>
          </a:prstGeom>
        </p:spPr>
      </p:pic>
      <p:pic>
        <p:nvPicPr>
          <p:cNvPr id="8" name="Immagine 7" descr="sottoscrizion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895" y="4451494"/>
            <a:ext cx="3771363" cy="1888039"/>
          </a:xfrm>
          <a:prstGeom prst="rect">
            <a:avLst/>
          </a:prstGeom>
        </p:spPr>
      </p:pic>
      <p:pic>
        <p:nvPicPr>
          <p:cNvPr id="9" name="Immagine 8" descr="NINCI FORUM.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854" y="3389322"/>
            <a:ext cx="3927969" cy="1966439"/>
          </a:xfrm>
          <a:prstGeom prst="rect">
            <a:avLst/>
          </a:prstGeom>
        </p:spPr>
      </p:pic>
    </p:spTree>
    <p:extLst>
      <p:ext uri="{BB962C8B-B14F-4D97-AF65-F5344CB8AC3E}">
        <p14:creationId xmlns:p14="http://schemas.microsoft.com/office/powerpoint/2010/main" val="41490378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8968" y="1693556"/>
            <a:ext cx="11023508" cy="4708981"/>
          </a:xfrm>
          <a:prstGeom prst="rect">
            <a:avLst/>
          </a:prstGeom>
          <a:noFill/>
        </p:spPr>
        <p:txBody>
          <a:bodyPr wrap="square" rtlCol="0">
            <a:spAutoFit/>
          </a:bodyPr>
          <a:lstStyle/>
          <a:p>
            <a:r>
              <a:rPr lang="it-IT" sz="2000" b="1" dirty="0" smtClean="0">
                <a:solidFill>
                  <a:srgbClr val="000090"/>
                </a:solidFill>
                <a:latin typeface="Verdana"/>
                <a:cs typeface="Verdana"/>
              </a:rPr>
              <a:t>La </a:t>
            </a:r>
            <a:r>
              <a:rPr lang="it-IT" sz="2000" b="1" dirty="0">
                <a:solidFill>
                  <a:srgbClr val="000090"/>
                </a:solidFill>
                <a:latin typeface="Verdana"/>
                <a:cs typeface="Verdana"/>
              </a:rPr>
              <a:t>Carta del Forum rappresenta l’insieme degli obiettivi che tutti i Comitati aderenti ritengono prioritari</a:t>
            </a:r>
            <a:r>
              <a:rPr lang="it-IT" sz="2000" b="1" dirty="0" smtClean="0">
                <a:solidFill>
                  <a:srgbClr val="000090"/>
                </a:solidFill>
                <a:latin typeface="Verdana"/>
                <a:cs typeface="Verdana"/>
              </a:rPr>
              <a:t>:</a:t>
            </a:r>
          </a:p>
          <a:p>
            <a:endParaRPr lang="it-IT" sz="2000" dirty="0">
              <a:solidFill>
                <a:srgbClr val="000090"/>
              </a:solidFill>
              <a:latin typeface="Verdana"/>
              <a:cs typeface="Verdana"/>
            </a:endParaRPr>
          </a:p>
          <a:p>
            <a:r>
              <a:rPr lang="it-IT" sz="2000" b="1" dirty="0">
                <a:solidFill>
                  <a:srgbClr val="000090"/>
                </a:solidFill>
                <a:latin typeface="Verdana"/>
                <a:cs typeface="Verdana"/>
              </a:rPr>
              <a:t>Assicurare</a:t>
            </a:r>
            <a:r>
              <a:rPr lang="it-IT" sz="2000" dirty="0">
                <a:solidFill>
                  <a:srgbClr val="000090"/>
                </a:solidFill>
                <a:latin typeface="Verdana"/>
                <a:cs typeface="Verdana"/>
              </a:rPr>
              <a:t> alle persone pari dignità sul lavoro e </a:t>
            </a:r>
            <a:r>
              <a:rPr lang="it-IT" sz="2000" b="1" dirty="0">
                <a:solidFill>
                  <a:srgbClr val="000090"/>
                </a:solidFill>
                <a:latin typeface="Verdana"/>
                <a:cs typeface="Verdana"/>
              </a:rPr>
              <a:t>realizzare</a:t>
            </a:r>
            <a:r>
              <a:rPr lang="it-IT" sz="2000" dirty="0">
                <a:solidFill>
                  <a:srgbClr val="000090"/>
                </a:solidFill>
                <a:latin typeface="Verdana"/>
                <a:cs typeface="Verdana"/>
              </a:rPr>
              <a:t> azioni positive di </a:t>
            </a:r>
            <a:r>
              <a:rPr lang="it-IT" sz="2000" dirty="0" smtClean="0">
                <a:solidFill>
                  <a:srgbClr val="000090"/>
                </a:solidFill>
                <a:latin typeface="Verdana"/>
                <a:cs typeface="Verdana"/>
              </a:rPr>
              <a:t>sostegno</a:t>
            </a:r>
          </a:p>
          <a:p>
            <a:endParaRPr lang="it-IT" sz="2000" dirty="0">
              <a:solidFill>
                <a:srgbClr val="000090"/>
              </a:solidFill>
              <a:latin typeface="Verdana"/>
              <a:cs typeface="Verdana"/>
            </a:endParaRPr>
          </a:p>
          <a:p>
            <a:r>
              <a:rPr lang="it-IT" sz="2000" b="1" dirty="0">
                <a:solidFill>
                  <a:srgbClr val="000090"/>
                </a:solidFill>
                <a:latin typeface="Verdana"/>
                <a:cs typeface="Verdana"/>
              </a:rPr>
              <a:t>Promuovere</a:t>
            </a:r>
            <a:r>
              <a:rPr lang="it-IT" sz="2000" dirty="0">
                <a:solidFill>
                  <a:srgbClr val="000090"/>
                </a:solidFill>
                <a:latin typeface="Verdana"/>
                <a:cs typeface="Verdana"/>
              </a:rPr>
              <a:t> e/o potenziare le iniziative attuative delle politiche di </a:t>
            </a:r>
            <a:r>
              <a:rPr lang="it-IT" sz="2000" dirty="0" smtClean="0">
                <a:solidFill>
                  <a:srgbClr val="000090"/>
                </a:solidFill>
                <a:latin typeface="Verdana"/>
                <a:cs typeface="Verdana"/>
              </a:rPr>
              <a:t>conciliazione</a:t>
            </a:r>
          </a:p>
          <a:p>
            <a:endParaRPr lang="it-IT" sz="2000" dirty="0">
              <a:solidFill>
                <a:srgbClr val="000090"/>
              </a:solidFill>
              <a:latin typeface="Verdana"/>
              <a:cs typeface="Verdana"/>
            </a:endParaRPr>
          </a:p>
          <a:p>
            <a:r>
              <a:rPr lang="it-IT" sz="2000" b="1" dirty="0">
                <a:solidFill>
                  <a:srgbClr val="000090"/>
                </a:solidFill>
                <a:latin typeface="Verdana"/>
                <a:cs typeface="Verdana"/>
              </a:rPr>
              <a:t>Innovare</a:t>
            </a:r>
            <a:r>
              <a:rPr lang="it-IT" sz="2000" dirty="0">
                <a:solidFill>
                  <a:srgbClr val="000090"/>
                </a:solidFill>
                <a:latin typeface="Verdana"/>
                <a:cs typeface="Verdana"/>
              </a:rPr>
              <a:t>, </a:t>
            </a:r>
            <a:r>
              <a:rPr lang="it-IT" sz="2000" b="1" dirty="0">
                <a:solidFill>
                  <a:srgbClr val="000090"/>
                </a:solidFill>
                <a:latin typeface="Verdana"/>
                <a:cs typeface="Verdana"/>
              </a:rPr>
              <a:t>razionalizzare</a:t>
            </a:r>
            <a:r>
              <a:rPr lang="it-IT" sz="2000" dirty="0">
                <a:solidFill>
                  <a:srgbClr val="000090"/>
                </a:solidFill>
                <a:latin typeface="Verdana"/>
                <a:cs typeface="Verdana"/>
              </a:rPr>
              <a:t> e </a:t>
            </a:r>
            <a:r>
              <a:rPr lang="it-IT" sz="2000" b="1" dirty="0">
                <a:solidFill>
                  <a:srgbClr val="000090"/>
                </a:solidFill>
                <a:latin typeface="Verdana"/>
                <a:cs typeface="Verdana"/>
              </a:rPr>
              <a:t>rendere efficiente ed efficace</a:t>
            </a:r>
            <a:r>
              <a:rPr lang="it-IT" sz="2000" dirty="0">
                <a:solidFill>
                  <a:srgbClr val="000090"/>
                </a:solidFill>
                <a:latin typeface="Verdana"/>
                <a:cs typeface="Verdana"/>
              </a:rPr>
              <a:t> l’organizzazione, anche in materia di pari opportunità, ottimizzando la produttività del lavoro pubblico con relativo riconoscimento del </a:t>
            </a:r>
            <a:r>
              <a:rPr lang="it-IT" sz="2000" dirty="0" smtClean="0">
                <a:solidFill>
                  <a:srgbClr val="000090"/>
                </a:solidFill>
                <a:latin typeface="Verdana"/>
                <a:cs typeface="Verdana"/>
              </a:rPr>
              <a:t>merito</a:t>
            </a:r>
          </a:p>
          <a:p>
            <a:endParaRPr lang="it-IT" sz="2000" dirty="0">
              <a:solidFill>
                <a:srgbClr val="000090"/>
              </a:solidFill>
              <a:latin typeface="Verdana"/>
              <a:cs typeface="Verdana"/>
            </a:endParaRPr>
          </a:p>
          <a:p>
            <a:r>
              <a:rPr lang="it-IT" sz="2000" b="1" dirty="0">
                <a:solidFill>
                  <a:srgbClr val="000090"/>
                </a:solidFill>
                <a:latin typeface="Verdana"/>
                <a:cs typeface="Verdana"/>
              </a:rPr>
              <a:t>Eliminare</a:t>
            </a:r>
            <a:r>
              <a:rPr lang="it-IT" sz="2000" dirty="0">
                <a:solidFill>
                  <a:srgbClr val="000090"/>
                </a:solidFill>
                <a:latin typeface="Verdana"/>
                <a:cs typeface="Verdana"/>
              </a:rPr>
              <a:t> ogni forma di violenza morale e psicologica tramite azioni di contrasto alle violenze nei luoghi di lavoro (</a:t>
            </a:r>
            <a:r>
              <a:rPr lang="it-IT" sz="2000" i="1" dirty="0">
                <a:solidFill>
                  <a:srgbClr val="000090"/>
                </a:solidFill>
                <a:latin typeface="Verdana"/>
                <a:cs typeface="Verdana"/>
              </a:rPr>
              <a:t>mobbing</a:t>
            </a:r>
            <a:r>
              <a:rPr lang="it-IT" sz="2000" dirty="0">
                <a:solidFill>
                  <a:srgbClr val="000090"/>
                </a:solidFill>
                <a:latin typeface="Verdana"/>
                <a:cs typeface="Verdana"/>
              </a:rPr>
              <a:t>)</a:t>
            </a:r>
          </a:p>
          <a:p>
            <a:endParaRPr lang="it-IT" sz="2000" dirty="0">
              <a:solidFill>
                <a:srgbClr val="000090"/>
              </a:solidFill>
              <a:latin typeface="Verdana"/>
              <a:cs typeface="Verdana"/>
            </a:endParaRPr>
          </a:p>
        </p:txBody>
      </p:sp>
      <p:pic>
        <p:nvPicPr>
          <p:cNvPr id="1026" name="Immagin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257845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2575092" y="458670"/>
            <a:ext cx="8190560" cy="1323439"/>
          </a:xfrm>
          <a:prstGeom prst="rect">
            <a:avLst/>
          </a:prstGeom>
          <a:noFill/>
        </p:spPr>
        <p:txBody>
          <a:bodyPr wrap="square" rtlCol="0">
            <a:spAutoFit/>
          </a:bodyPr>
          <a:lstStyle/>
          <a:p>
            <a:pPr algn="ctr"/>
            <a:r>
              <a:rPr lang="it-IT" sz="2000" b="1" dirty="0">
                <a:solidFill>
                  <a:srgbClr val="000090"/>
                </a:solidFill>
                <a:latin typeface="Verdana"/>
                <a:cs typeface="Verdana"/>
              </a:rPr>
              <a:t>Carta del Forum dei Comitati Unici di Garanzia</a:t>
            </a:r>
          </a:p>
          <a:p>
            <a:pPr algn="ctr"/>
            <a:r>
              <a:rPr lang="it-IT" sz="2000" b="1" i="1" dirty="0">
                <a:solidFill>
                  <a:srgbClr val="000090"/>
                </a:solidFill>
                <a:latin typeface="Verdana"/>
                <a:cs typeface="Verdana"/>
              </a:rPr>
              <a:t>per le pari opportunità, la valorizzazione del benessere </a:t>
            </a:r>
            <a:endParaRPr lang="it-IT" sz="2000" b="1" dirty="0">
              <a:solidFill>
                <a:srgbClr val="000090"/>
              </a:solidFill>
              <a:latin typeface="Verdana"/>
              <a:cs typeface="Verdana"/>
            </a:endParaRPr>
          </a:p>
          <a:p>
            <a:pPr algn="ctr"/>
            <a:r>
              <a:rPr lang="it-IT" sz="2000" b="1" i="1" dirty="0">
                <a:solidFill>
                  <a:srgbClr val="000090"/>
                </a:solidFill>
                <a:latin typeface="Verdana"/>
                <a:cs typeface="Verdana"/>
              </a:rPr>
              <a:t>di chi lavora e contro le discriminazioni</a:t>
            </a:r>
            <a:endParaRPr lang="it-IT" sz="2000" b="1" dirty="0">
              <a:solidFill>
                <a:srgbClr val="000090"/>
              </a:solidFill>
              <a:latin typeface="Verdana"/>
              <a:cs typeface="Verdana"/>
            </a:endParaRPr>
          </a:p>
          <a:p>
            <a:endParaRPr lang="it-IT" sz="2000" b="1" dirty="0">
              <a:solidFill>
                <a:srgbClr val="000090"/>
              </a:solidFill>
              <a:latin typeface="Verdana"/>
              <a:cs typeface="Verdana"/>
            </a:endParaRPr>
          </a:p>
        </p:txBody>
      </p:sp>
    </p:spTree>
    <p:extLst>
      <p:ext uri="{BB962C8B-B14F-4D97-AF65-F5344CB8AC3E}">
        <p14:creationId xmlns:p14="http://schemas.microsoft.com/office/powerpoint/2010/main" val="3556363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magin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257845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76217" y="1617623"/>
            <a:ext cx="11340984" cy="4401205"/>
          </a:xfrm>
          <a:prstGeom prst="rect">
            <a:avLst/>
          </a:prstGeom>
        </p:spPr>
        <p:txBody>
          <a:bodyPr wrap="square">
            <a:spAutoFit/>
          </a:bodyPr>
          <a:lstStyle/>
          <a:p>
            <a:r>
              <a:rPr lang="it-IT" sz="2000" b="1" dirty="0">
                <a:solidFill>
                  <a:srgbClr val="000090"/>
                </a:solidFill>
                <a:latin typeface="Verdana"/>
                <a:cs typeface="Verdana"/>
              </a:rPr>
              <a:t>Tutelare</a:t>
            </a:r>
            <a:r>
              <a:rPr lang="it-IT" sz="2000" dirty="0">
                <a:solidFill>
                  <a:srgbClr val="000090"/>
                </a:solidFill>
                <a:latin typeface="Verdana"/>
                <a:cs typeface="Verdana"/>
              </a:rPr>
              <a:t> l’etica della pubblica amministrazione in relazione all’utenza e alla sfera personale con azioni di promozione del </a:t>
            </a:r>
            <a:r>
              <a:rPr lang="it-IT" sz="2000" i="1" dirty="0">
                <a:solidFill>
                  <a:srgbClr val="000090"/>
                </a:solidFill>
                <a:latin typeface="Verdana"/>
                <a:cs typeface="Verdana"/>
              </a:rPr>
              <a:t>benessere organizzativo</a:t>
            </a:r>
            <a:r>
              <a:rPr lang="it-IT" sz="2000" dirty="0">
                <a:solidFill>
                  <a:srgbClr val="000090"/>
                </a:solidFill>
                <a:latin typeface="Verdana"/>
                <a:cs typeface="Verdana"/>
              </a:rPr>
              <a:t> e prevenzione del disagio lavorativo </a:t>
            </a:r>
            <a:endParaRPr lang="it-IT" sz="2000" dirty="0" smtClean="0">
              <a:solidFill>
                <a:srgbClr val="000090"/>
              </a:solidFill>
              <a:latin typeface="Verdana"/>
              <a:cs typeface="Verdana"/>
            </a:endParaRPr>
          </a:p>
          <a:p>
            <a:endParaRPr lang="it-IT" sz="2000" dirty="0">
              <a:solidFill>
                <a:srgbClr val="000090"/>
              </a:solidFill>
              <a:latin typeface="Verdana"/>
              <a:cs typeface="Verdana"/>
            </a:endParaRPr>
          </a:p>
          <a:p>
            <a:r>
              <a:rPr lang="it-IT" sz="2000" b="1" dirty="0">
                <a:solidFill>
                  <a:srgbClr val="000090"/>
                </a:solidFill>
                <a:latin typeface="Verdana"/>
                <a:cs typeface="Verdana"/>
              </a:rPr>
              <a:t>Prevenire</a:t>
            </a:r>
            <a:r>
              <a:rPr lang="it-IT" sz="2000" dirty="0">
                <a:solidFill>
                  <a:srgbClr val="000090"/>
                </a:solidFill>
                <a:latin typeface="Verdana"/>
                <a:cs typeface="Verdana"/>
              </a:rPr>
              <a:t> e </a:t>
            </a:r>
            <a:r>
              <a:rPr lang="it-IT" sz="2000" b="1" dirty="0">
                <a:solidFill>
                  <a:srgbClr val="000090"/>
                </a:solidFill>
                <a:latin typeface="Verdana"/>
                <a:cs typeface="Verdana"/>
              </a:rPr>
              <a:t>combattere</a:t>
            </a:r>
            <a:r>
              <a:rPr lang="it-IT" sz="2000" dirty="0">
                <a:solidFill>
                  <a:srgbClr val="000090"/>
                </a:solidFill>
                <a:latin typeface="Verdana"/>
                <a:cs typeface="Verdana"/>
              </a:rPr>
              <a:t> le discriminazioni dirette e indirette riferite al genere e non solo </a:t>
            </a:r>
            <a:endParaRPr lang="it-IT" sz="2000" dirty="0" smtClean="0">
              <a:solidFill>
                <a:srgbClr val="000090"/>
              </a:solidFill>
              <a:latin typeface="Verdana"/>
              <a:cs typeface="Verdana"/>
            </a:endParaRPr>
          </a:p>
          <a:p>
            <a:endParaRPr lang="it-IT" sz="2000" dirty="0">
              <a:solidFill>
                <a:srgbClr val="000090"/>
              </a:solidFill>
              <a:latin typeface="Verdana"/>
              <a:cs typeface="Verdana"/>
            </a:endParaRPr>
          </a:p>
          <a:p>
            <a:r>
              <a:rPr lang="it-IT" sz="2000" b="1" dirty="0">
                <a:solidFill>
                  <a:srgbClr val="000090"/>
                </a:solidFill>
                <a:latin typeface="Verdana"/>
                <a:cs typeface="Verdana"/>
              </a:rPr>
              <a:t>Analizzare</a:t>
            </a:r>
            <a:r>
              <a:rPr lang="it-IT" sz="2000" dirty="0">
                <a:solidFill>
                  <a:srgbClr val="000090"/>
                </a:solidFill>
                <a:latin typeface="Verdana"/>
                <a:cs typeface="Verdana"/>
              </a:rPr>
              <a:t> e </a:t>
            </a:r>
            <a:r>
              <a:rPr lang="it-IT" sz="2000" b="1" dirty="0">
                <a:solidFill>
                  <a:srgbClr val="000090"/>
                </a:solidFill>
                <a:latin typeface="Verdana"/>
                <a:cs typeface="Verdana"/>
              </a:rPr>
              <a:t>programmare </a:t>
            </a:r>
            <a:r>
              <a:rPr lang="it-IT" sz="2000" dirty="0">
                <a:solidFill>
                  <a:srgbClr val="000090"/>
                </a:solidFill>
                <a:latin typeface="Verdana"/>
                <a:cs typeface="Verdana"/>
              </a:rPr>
              <a:t>le</a:t>
            </a:r>
            <a:r>
              <a:rPr lang="it-IT" sz="2000" b="1" dirty="0">
                <a:solidFill>
                  <a:srgbClr val="000090"/>
                </a:solidFill>
                <a:latin typeface="Verdana"/>
                <a:cs typeface="Verdana"/>
              </a:rPr>
              <a:t> </a:t>
            </a:r>
            <a:r>
              <a:rPr lang="it-IT" sz="2000" dirty="0">
                <a:solidFill>
                  <a:srgbClr val="000090"/>
                </a:solidFill>
                <a:latin typeface="Verdana"/>
                <a:cs typeface="Verdana"/>
              </a:rPr>
              <a:t>politiche del personale</a:t>
            </a:r>
            <a:r>
              <a:rPr lang="it-IT" sz="2000" b="1" dirty="0">
                <a:solidFill>
                  <a:srgbClr val="000090"/>
                </a:solidFill>
                <a:latin typeface="Verdana"/>
                <a:cs typeface="Verdana"/>
              </a:rPr>
              <a:t> </a:t>
            </a:r>
            <a:r>
              <a:rPr lang="it-IT" sz="2000" dirty="0">
                <a:solidFill>
                  <a:srgbClr val="000090"/>
                </a:solidFill>
                <a:latin typeface="Verdana"/>
                <a:cs typeface="Verdana"/>
              </a:rPr>
              <a:t>in ottica di genere attraverso la considerazione delle esigenze di donne e di uomini, anche promuovendo il concetto di </a:t>
            </a:r>
            <a:r>
              <a:rPr lang="it-IT" sz="2000" i="1" dirty="0">
                <a:solidFill>
                  <a:srgbClr val="000090"/>
                </a:solidFill>
                <a:latin typeface="Verdana"/>
                <a:cs typeface="Verdana"/>
              </a:rPr>
              <a:t>parità</a:t>
            </a:r>
            <a:r>
              <a:rPr lang="it-IT" sz="2000" dirty="0">
                <a:solidFill>
                  <a:srgbClr val="000090"/>
                </a:solidFill>
                <a:latin typeface="Verdana"/>
                <a:cs typeface="Verdana"/>
              </a:rPr>
              <a:t> nel contesto </a:t>
            </a:r>
            <a:r>
              <a:rPr lang="it-IT" sz="2000" dirty="0" smtClean="0">
                <a:solidFill>
                  <a:srgbClr val="000090"/>
                </a:solidFill>
                <a:latin typeface="Verdana"/>
                <a:cs typeface="Verdana"/>
              </a:rPr>
              <a:t>esterno</a:t>
            </a:r>
          </a:p>
          <a:p>
            <a:endParaRPr lang="it-IT" sz="2000" dirty="0">
              <a:solidFill>
                <a:srgbClr val="000090"/>
              </a:solidFill>
              <a:latin typeface="Verdana"/>
              <a:cs typeface="Verdana"/>
            </a:endParaRPr>
          </a:p>
          <a:p>
            <a:r>
              <a:rPr lang="it-IT" sz="2000" b="1" dirty="0">
                <a:solidFill>
                  <a:srgbClr val="000090"/>
                </a:solidFill>
                <a:latin typeface="Verdana"/>
                <a:cs typeface="Verdana"/>
              </a:rPr>
              <a:t>Favorire</a:t>
            </a:r>
            <a:r>
              <a:rPr lang="it-IT" sz="2000" dirty="0">
                <a:solidFill>
                  <a:srgbClr val="000090"/>
                </a:solidFill>
                <a:latin typeface="Verdana"/>
                <a:cs typeface="Verdana"/>
              </a:rPr>
              <a:t> concretamente un equo e sostenibile </a:t>
            </a:r>
            <a:r>
              <a:rPr lang="it-IT" sz="2000" i="1" dirty="0">
                <a:solidFill>
                  <a:srgbClr val="000090"/>
                </a:solidFill>
                <a:latin typeface="Verdana"/>
                <a:cs typeface="Verdana"/>
              </a:rPr>
              <a:t>benessere organizzativo</a:t>
            </a:r>
            <a:r>
              <a:rPr lang="it-IT" sz="2000" dirty="0">
                <a:solidFill>
                  <a:srgbClr val="000090"/>
                </a:solidFill>
                <a:latin typeface="Verdana"/>
                <a:cs typeface="Verdana"/>
              </a:rPr>
              <a:t> per i lavoratori e per le lavoratrici, in relazione agli utenti della pubblica amministrazione </a:t>
            </a:r>
          </a:p>
          <a:p>
            <a:r>
              <a:rPr lang="it-IT" sz="2000" dirty="0">
                <a:solidFill>
                  <a:srgbClr val="000090"/>
                </a:solidFill>
                <a:latin typeface="Verdana"/>
                <a:cs typeface="Verdana"/>
              </a:rPr>
              <a:t>Roma, 16 giugno 2015</a:t>
            </a:r>
          </a:p>
        </p:txBody>
      </p:sp>
    </p:spTree>
    <p:extLst>
      <p:ext uri="{BB962C8B-B14F-4D97-AF65-F5344CB8AC3E}">
        <p14:creationId xmlns:p14="http://schemas.microsoft.com/office/powerpoint/2010/main" val="8020638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magin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257845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40941" y="1799402"/>
            <a:ext cx="10952958" cy="4401205"/>
          </a:xfrm>
          <a:prstGeom prst="rect">
            <a:avLst/>
          </a:prstGeom>
          <a:noFill/>
        </p:spPr>
        <p:txBody>
          <a:bodyPr wrap="square" rtlCol="0">
            <a:spAutoFit/>
          </a:bodyPr>
          <a:lstStyle/>
          <a:p>
            <a:pPr lvl="0" algn="just"/>
            <a:r>
              <a:rPr lang="is-IS" sz="2000" dirty="0" smtClean="0">
                <a:solidFill>
                  <a:srgbClr val="000090"/>
                </a:solidFill>
                <a:latin typeface="Verdana"/>
                <a:cs typeface="Verdana"/>
              </a:rPr>
              <a:t>….....</a:t>
            </a:r>
            <a:r>
              <a:rPr lang="it-IT" sz="2000" dirty="0" smtClean="0">
                <a:solidFill>
                  <a:srgbClr val="000090"/>
                </a:solidFill>
                <a:latin typeface="Verdana"/>
                <a:cs typeface="Verdana"/>
              </a:rPr>
              <a:t>se si lavorerà </a:t>
            </a:r>
            <a:r>
              <a:rPr lang="it-IT" sz="2000" dirty="0">
                <a:solidFill>
                  <a:srgbClr val="000090"/>
                </a:solidFill>
                <a:latin typeface="Verdana"/>
                <a:cs typeface="Verdana"/>
              </a:rPr>
              <a:t>in squadra </a:t>
            </a:r>
            <a:r>
              <a:rPr lang="it-IT" sz="2000" dirty="0" smtClean="0">
                <a:solidFill>
                  <a:srgbClr val="000090"/>
                </a:solidFill>
                <a:latin typeface="Verdana"/>
                <a:cs typeface="Verdana"/>
              </a:rPr>
              <a:t> e saremo </a:t>
            </a:r>
            <a:r>
              <a:rPr lang="it-IT" sz="2000" dirty="0">
                <a:solidFill>
                  <a:srgbClr val="000090"/>
                </a:solidFill>
                <a:latin typeface="Verdana"/>
                <a:cs typeface="Verdana"/>
              </a:rPr>
              <a:t>capaci di “</a:t>
            </a:r>
            <a:r>
              <a:rPr lang="it-IT" sz="2000" b="1" dirty="0">
                <a:solidFill>
                  <a:srgbClr val="000090"/>
                </a:solidFill>
                <a:latin typeface="Verdana"/>
                <a:cs typeface="Verdana"/>
              </a:rPr>
              <a:t>fare sistema</a:t>
            </a:r>
            <a:r>
              <a:rPr lang="it-IT" sz="2000" dirty="0">
                <a:solidFill>
                  <a:srgbClr val="000090"/>
                </a:solidFill>
                <a:latin typeface="Verdana"/>
                <a:cs typeface="Verdana"/>
              </a:rPr>
              <a:t>”; perché le forze che si muovono senza uno schema disperdono forze in movimenti senza </a:t>
            </a:r>
            <a:r>
              <a:rPr lang="it-IT" sz="2000" dirty="0" smtClean="0">
                <a:solidFill>
                  <a:srgbClr val="000090"/>
                </a:solidFill>
                <a:latin typeface="Verdana"/>
                <a:cs typeface="Verdana"/>
              </a:rPr>
              <a:t>direzione.</a:t>
            </a:r>
          </a:p>
          <a:p>
            <a:pPr lvl="0" algn="just"/>
            <a:endParaRPr lang="it-IT" sz="2000" dirty="0" smtClean="0">
              <a:solidFill>
                <a:srgbClr val="000090"/>
              </a:solidFill>
              <a:latin typeface="Verdana"/>
              <a:cs typeface="Verdana"/>
            </a:endParaRPr>
          </a:p>
          <a:p>
            <a:pPr lvl="0" algn="just"/>
            <a:r>
              <a:rPr lang="it-IT" sz="2000" dirty="0" smtClean="0">
                <a:solidFill>
                  <a:srgbClr val="000090"/>
                </a:solidFill>
                <a:latin typeface="Verdana"/>
                <a:cs typeface="Verdana"/>
              </a:rPr>
              <a:t>Quello che </a:t>
            </a:r>
            <a:r>
              <a:rPr lang="it-IT" sz="2000" dirty="0">
                <a:solidFill>
                  <a:srgbClr val="000090"/>
                </a:solidFill>
                <a:latin typeface="Verdana"/>
                <a:cs typeface="Verdana"/>
              </a:rPr>
              <a:t>ci compete noi lo faremo </a:t>
            </a:r>
            <a:r>
              <a:rPr lang="it-IT" sz="2000" dirty="0" smtClean="0">
                <a:solidFill>
                  <a:srgbClr val="000090"/>
                </a:solidFill>
                <a:latin typeface="Verdana"/>
                <a:cs typeface="Verdana"/>
              </a:rPr>
              <a:t>cominciando proprio </a:t>
            </a:r>
            <a:r>
              <a:rPr lang="it-IT" sz="2000" dirty="0">
                <a:solidFill>
                  <a:srgbClr val="000090"/>
                </a:solidFill>
                <a:latin typeface="Verdana"/>
                <a:cs typeface="Verdana"/>
              </a:rPr>
              <a:t>dalla squadra</a:t>
            </a:r>
            <a:r>
              <a:rPr lang="it-IT" sz="2000" dirty="0" smtClean="0">
                <a:solidFill>
                  <a:srgbClr val="000090"/>
                </a:solidFill>
                <a:latin typeface="Verdana"/>
                <a:cs typeface="Verdana"/>
              </a:rPr>
              <a:t>.</a:t>
            </a:r>
          </a:p>
          <a:p>
            <a:pPr lvl="0" algn="just"/>
            <a:endParaRPr lang="it-IT" sz="2000" dirty="0" smtClean="0">
              <a:solidFill>
                <a:srgbClr val="000090"/>
              </a:solidFill>
              <a:latin typeface="Verdana"/>
              <a:cs typeface="Verdana"/>
            </a:endParaRPr>
          </a:p>
          <a:p>
            <a:pPr lvl="0" algn="just"/>
            <a:r>
              <a:rPr lang="it-IT" sz="2000" dirty="0" smtClean="0">
                <a:solidFill>
                  <a:srgbClr val="000090"/>
                </a:solidFill>
                <a:latin typeface="Verdana"/>
                <a:cs typeface="Verdana"/>
              </a:rPr>
              <a:t>Questa esperienza  non è  </a:t>
            </a:r>
            <a:r>
              <a:rPr lang="it-IT" sz="2000" dirty="0">
                <a:solidFill>
                  <a:srgbClr val="000090"/>
                </a:solidFill>
                <a:latin typeface="Verdana"/>
                <a:cs typeface="Verdana"/>
              </a:rPr>
              <a:t>comune: capita spesso di vedere tante amministrazioni, che </a:t>
            </a:r>
            <a:r>
              <a:rPr lang="it-IT" sz="2000" dirty="0" smtClean="0">
                <a:solidFill>
                  <a:srgbClr val="000090"/>
                </a:solidFill>
                <a:latin typeface="Verdana"/>
                <a:cs typeface="Verdana"/>
              </a:rPr>
              <a:t>rappresentano più di </a:t>
            </a:r>
            <a:r>
              <a:rPr lang="it-IT" sz="2000" dirty="0">
                <a:solidFill>
                  <a:srgbClr val="000090"/>
                </a:solidFill>
                <a:latin typeface="Verdana"/>
                <a:cs typeface="Verdana"/>
              </a:rPr>
              <a:t>mezzo milione di </a:t>
            </a:r>
            <a:r>
              <a:rPr lang="it-IT" sz="2000" dirty="0" smtClean="0">
                <a:solidFill>
                  <a:srgbClr val="000090"/>
                </a:solidFill>
                <a:latin typeface="Verdana"/>
                <a:cs typeface="Verdana"/>
              </a:rPr>
              <a:t>lavoratori – come noi oggi – e che  lavorano </a:t>
            </a:r>
            <a:r>
              <a:rPr lang="it-IT" sz="2000" dirty="0">
                <a:solidFill>
                  <a:srgbClr val="000090"/>
                </a:solidFill>
                <a:latin typeface="Verdana"/>
                <a:cs typeface="Verdana"/>
              </a:rPr>
              <a:t>in squadra? </a:t>
            </a:r>
            <a:endParaRPr lang="it-IT" sz="2000" dirty="0" smtClean="0">
              <a:solidFill>
                <a:srgbClr val="000090"/>
              </a:solidFill>
              <a:latin typeface="Verdana"/>
              <a:cs typeface="Verdana"/>
            </a:endParaRPr>
          </a:p>
          <a:p>
            <a:pPr algn="just"/>
            <a:endParaRPr lang="it-IT" sz="2000" dirty="0" smtClean="0">
              <a:solidFill>
                <a:srgbClr val="000090"/>
              </a:solidFill>
              <a:latin typeface="Verdana"/>
              <a:cs typeface="Verdana"/>
            </a:endParaRPr>
          </a:p>
          <a:p>
            <a:pPr algn="just"/>
            <a:r>
              <a:rPr lang="it-IT" sz="2000" dirty="0" smtClean="0">
                <a:solidFill>
                  <a:srgbClr val="000090"/>
                </a:solidFill>
                <a:latin typeface="Verdana"/>
                <a:cs typeface="Verdana"/>
              </a:rPr>
              <a:t>Intanto il Forum dei Comitati Unici di Garanzia ha raggiunto quota 70</a:t>
            </a:r>
            <a:r>
              <a:rPr lang="is-IS" sz="2000" dirty="0" smtClean="0">
                <a:solidFill>
                  <a:srgbClr val="000090"/>
                </a:solidFill>
                <a:latin typeface="Verdana"/>
                <a:cs typeface="Verdana"/>
              </a:rPr>
              <a:t>…....</a:t>
            </a:r>
            <a:r>
              <a:rPr lang="it-IT" sz="2000" dirty="0" smtClean="0">
                <a:solidFill>
                  <a:srgbClr val="000090"/>
                </a:solidFill>
                <a:latin typeface="Verdana"/>
                <a:cs typeface="Verdana"/>
              </a:rPr>
              <a:t> Questo </a:t>
            </a:r>
            <a:r>
              <a:rPr lang="it-IT" sz="2000" dirty="0">
                <a:solidFill>
                  <a:srgbClr val="000090"/>
                </a:solidFill>
                <a:latin typeface="Verdana"/>
                <a:cs typeface="Verdana"/>
              </a:rPr>
              <a:t>è già un miracolo! </a:t>
            </a:r>
            <a:endParaRPr lang="it-IT" sz="2000" dirty="0" smtClean="0">
              <a:solidFill>
                <a:srgbClr val="000090"/>
              </a:solidFill>
              <a:latin typeface="Verdana"/>
              <a:cs typeface="Verdana"/>
            </a:endParaRPr>
          </a:p>
          <a:p>
            <a:pPr algn="just"/>
            <a:endParaRPr lang="it-IT" sz="2000" dirty="0" smtClean="0">
              <a:solidFill>
                <a:srgbClr val="000090"/>
              </a:solidFill>
              <a:latin typeface="Verdana"/>
              <a:cs typeface="Verdana"/>
            </a:endParaRPr>
          </a:p>
          <a:p>
            <a:pPr algn="just"/>
            <a:r>
              <a:rPr lang="it-IT" sz="2000" dirty="0" smtClean="0">
                <a:solidFill>
                  <a:srgbClr val="000090"/>
                </a:solidFill>
                <a:latin typeface="Verdana"/>
                <a:cs typeface="Verdana"/>
              </a:rPr>
              <a:t>Questo </a:t>
            </a:r>
            <a:r>
              <a:rPr lang="it-IT" sz="2000" dirty="0">
                <a:solidFill>
                  <a:srgbClr val="000090"/>
                </a:solidFill>
                <a:latin typeface="Verdana"/>
                <a:cs typeface="Verdana"/>
              </a:rPr>
              <a:t>non solo si può fare ma …..si è fatto!!!!</a:t>
            </a:r>
          </a:p>
          <a:p>
            <a:endParaRPr lang="it-IT" sz="2000" dirty="0">
              <a:solidFill>
                <a:srgbClr val="000090"/>
              </a:solidFill>
              <a:latin typeface="Verdana"/>
              <a:cs typeface="Verdana"/>
            </a:endParaRPr>
          </a:p>
        </p:txBody>
      </p:sp>
      <p:sp>
        <p:nvSpPr>
          <p:cNvPr id="3" name="CasellaDiTesto 2"/>
          <p:cNvSpPr txBox="1"/>
          <p:nvPr/>
        </p:nvSpPr>
        <p:spPr>
          <a:xfrm>
            <a:off x="3280596" y="582158"/>
            <a:ext cx="6155527" cy="461665"/>
          </a:xfrm>
          <a:prstGeom prst="rect">
            <a:avLst/>
          </a:prstGeom>
          <a:noFill/>
        </p:spPr>
        <p:txBody>
          <a:bodyPr wrap="square" rtlCol="0">
            <a:spAutoFit/>
          </a:bodyPr>
          <a:lstStyle/>
          <a:p>
            <a:r>
              <a:rPr lang="it-IT" sz="2400" b="1" dirty="0" smtClean="0">
                <a:solidFill>
                  <a:srgbClr val="000090"/>
                </a:solidFill>
                <a:latin typeface="Verdana"/>
                <a:cs typeface="Verdana"/>
              </a:rPr>
              <a:t>Tutto questo si può fare</a:t>
            </a:r>
            <a:r>
              <a:rPr lang="is-IS" sz="2400" b="1" dirty="0" smtClean="0">
                <a:solidFill>
                  <a:srgbClr val="000090"/>
                </a:solidFill>
                <a:latin typeface="Verdana"/>
                <a:cs typeface="Verdana"/>
              </a:rPr>
              <a:t>…....</a:t>
            </a:r>
            <a:endParaRPr lang="it-IT" sz="2400" b="1" dirty="0">
              <a:solidFill>
                <a:srgbClr val="000090"/>
              </a:solidFill>
              <a:latin typeface="Verdana"/>
              <a:cs typeface="Verdana"/>
            </a:endParaRPr>
          </a:p>
        </p:txBody>
      </p:sp>
    </p:spTree>
    <p:extLst>
      <p:ext uri="{BB962C8B-B14F-4D97-AF65-F5344CB8AC3E}">
        <p14:creationId xmlns:p14="http://schemas.microsoft.com/office/powerpoint/2010/main" val="2426789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19</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877" y="651624"/>
            <a:ext cx="11248682" cy="4726491"/>
          </a:xfrm>
        </p:spPr>
        <p:txBody>
          <a:bodyPr/>
          <a:lstStyle/>
          <a:p>
            <a:pPr marL="0" indent="0" algn="ctr">
              <a:lnSpc>
                <a:spcPct val="170000"/>
              </a:lnSpc>
              <a:buNone/>
            </a:pPr>
            <a:r>
              <a:rPr lang="it-IT" sz="2400" b="1" dirty="0" smtClean="0">
                <a:solidFill>
                  <a:srgbClr val="000090"/>
                </a:solidFill>
                <a:latin typeface="Verdana"/>
                <a:cs typeface="Verdana"/>
              </a:rPr>
              <a:t>Cosa è stato fatto </a:t>
            </a:r>
          </a:p>
          <a:p>
            <a:pPr algn="just">
              <a:lnSpc>
                <a:spcPct val="170000"/>
              </a:lnSpc>
              <a:buFont typeface="Arial" pitchFamily="34" charset="0"/>
              <a:buChar char="•"/>
            </a:pPr>
            <a:r>
              <a:rPr lang="it-IT" sz="2400" dirty="0" smtClean="0">
                <a:solidFill>
                  <a:srgbClr val="000090"/>
                </a:solidFill>
                <a:latin typeface="Verdana"/>
                <a:cs typeface="Verdana"/>
              </a:rPr>
              <a:t>I comitati unici aderenti al FORUM CUG  sono passati da 36 a 70, tra di essi Ministeri, Enti di ricerca, ASL e Ospedali, Enti previdenziali, Università, Reti di CUG, Istituzioni Pubbliche, ecc.</a:t>
            </a:r>
          </a:p>
          <a:p>
            <a:pPr algn="just">
              <a:lnSpc>
                <a:spcPct val="170000"/>
              </a:lnSpc>
              <a:buFont typeface="Arial" pitchFamily="34" charset="0"/>
              <a:buChar char="•"/>
            </a:pPr>
            <a:r>
              <a:rPr lang="it-IT" sz="2400" b="1" dirty="0" smtClean="0">
                <a:solidFill>
                  <a:srgbClr val="FF0000"/>
                </a:solidFill>
                <a:latin typeface="Verdana"/>
                <a:cs typeface="Verdana"/>
              </a:rPr>
              <a:t>Il Forum in plenaria si è riunito circa ogni due mesi </a:t>
            </a:r>
          </a:p>
          <a:p>
            <a:pPr algn="just">
              <a:lnSpc>
                <a:spcPct val="170000"/>
              </a:lnSpc>
              <a:buFont typeface="Arial" pitchFamily="34" charset="0"/>
              <a:buChar char="•"/>
            </a:pPr>
            <a:r>
              <a:rPr lang="it-IT" sz="2400" dirty="0" smtClean="0">
                <a:solidFill>
                  <a:srgbClr val="000090"/>
                </a:solidFill>
                <a:latin typeface="Verdana"/>
                <a:cs typeface="Verdana"/>
              </a:rPr>
              <a:t>Sono state istituite commissioni referenti  che hanno lavorato perfettamente in sintonia anche se in una dialettica costante.</a:t>
            </a: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1100410"/>
            <a:ext cx="11261294" cy="4618188"/>
          </a:xfrm>
        </p:spPr>
        <p:txBody>
          <a:bodyPr/>
          <a:lstStyle/>
          <a:p>
            <a:pPr marL="0" indent="0" algn="just">
              <a:buNone/>
            </a:pPr>
            <a:endParaRPr lang="it-IT" sz="2000" dirty="0" smtClean="0">
              <a:solidFill>
                <a:srgbClr val="000090"/>
              </a:solidFill>
            </a:endParaRPr>
          </a:p>
          <a:p>
            <a:pPr marL="0" indent="0" algn="just">
              <a:buNone/>
            </a:pPr>
            <a:r>
              <a:rPr lang="it-IT" sz="2000" dirty="0" smtClean="0">
                <a:solidFill>
                  <a:srgbClr val="000090"/>
                </a:solidFill>
              </a:rPr>
              <a:t>La </a:t>
            </a:r>
            <a:r>
              <a:rPr lang="it-IT" sz="2000" dirty="0">
                <a:solidFill>
                  <a:srgbClr val="000090"/>
                </a:solidFill>
              </a:rPr>
              <a:t>direttiva </a:t>
            </a:r>
            <a:r>
              <a:rPr lang="it-IT" sz="2000" dirty="0" smtClean="0">
                <a:solidFill>
                  <a:srgbClr val="000090"/>
                </a:solidFill>
              </a:rPr>
              <a:t>4 marzo 2011 contenente Linee Guida per il funzionamento dei CUG ha </a:t>
            </a:r>
            <a:r>
              <a:rPr lang="it-IT" sz="2000" dirty="0">
                <a:solidFill>
                  <a:srgbClr val="000090"/>
                </a:solidFill>
              </a:rPr>
              <a:t>previsto la costituzione, presso la Presidenza del Consiglio dei Ministri, di un gruppo di lavoro composto da rappresentanti del Dipartimento della Funzione Pubblica e del Dipartimento per le Pari Opportunità, in collaborazione con la Consigliera Nazionale di </a:t>
            </a:r>
            <a:r>
              <a:rPr lang="it-IT" sz="2000" dirty="0" smtClean="0">
                <a:solidFill>
                  <a:srgbClr val="000090"/>
                </a:solidFill>
              </a:rPr>
              <a:t>parità, </a:t>
            </a:r>
            <a:r>
              <a:rPr lang="it-IT" sz="2000" dirty="0">
                <a:solidFill>
                  <a:srgbClr val="000090"/>
                </a:solidFill>
              </a:rPr>
              <a:t>per il monitoraggio e supporto alla fase di avvio dell’attività dei CUG. </a:t>
            </a:r>
            <a:endParaRPr lang="it-IT" sz="2000" dirty="0" smtClean="0">
              <a:solidFill>
                <a:srgbClr val="000090"/>
              </a:solidFill>
            </a:endParaRPr>
          </a:p>
          <a:p>
            <a:pPr marL="0" indent="0" algn="just">
              <a:buNone/>
            </a:pPr>
            <a:endParaRPr lang="it-IT" sz="2000" dirty="0">
              <a:solidFill>
                <a:srgbClr val="000090"/>
              </a:solidFill>
            </a:endParaRPr>
          </a:p>
          <a:p>
            <a:pPr algn="just"/>
            <a:r>
              <a:rPr lang="it-IT" sz="2000" dirty="0">
                <a:solidFill>
                  <a:srgbClr val="000090"/>
                </a:solidFill>
              </a:rPr>
              <a:t>Il </a:t>
            </a:r>
            <a:r>
              <a:rPr lang="it-IT" sz="2000" dirty="0" smtClean="0">
                <a:solidFill>
                  <a:srgbClr val="000090"/>
                </a:solidFill>
              </a:rPr>
              <a:t>gruppo di monitoraggio costituito in data 18 aprile 2012  per fornire supporto ai CUG e diffondere prassi virtuose ha </a:t>
            </a:r>
            <a:r>
              <a:rPr lang="it-IT" sz="2000" dirty="0">
                <a:solidFill>
                  <a:srgbClr val="000090"/>
                </a:solidFill>
              </a:rPr>
              <a:t>operato </a:t>
            </a:r>
            <a:r>
              <a:rPr lang="it-IT" sz="2000" dirty="0" smtClean="0">
                <a:solidFill>
                  <a:srgbClr val="000090"/>
                </a:solidFill>
              </a:rPr>
              <a:t>per un biennio rispondendo </a:t>
            </a:r>
            <a:r>
              <a:rPr lang="it-IT" sz="2000" dirty="0">
                <a:solidFill>
                  <a:srgbClr val="000090"/>
                </a:solidFill>
              </a:rPr>
              <a:t>ad oltre 100 </a:t>
            </a:r>
            <a:r>
              <a:rPr lang="it-IT" sz="2000" dirty="0" smtClean="0">
                <a:solidFill>
                  <a:srgbClr val="000090"/>
                </a:solidFill>
              </a:rPr>
              <a:t>quesiti ed è cessato dopo un biennio, così come previsto dal decreto istitutivo.</a:t>
            </a:r>
            <a:endParaRPr lang="it-IT" sz="2000" dirty="0">
              <a:solidFill>
                <a:srgbClr val="000090"/>
              </a:solidFill>
            </a:endParaRPr>
          </a:p>
          <a:p>
            <a:endParaRPr lang="it-IT" sz="20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Titolo 1"/>
          <p:cNvSpPr>
            <a:spLocks noGrp="1"/>
          </p:cNvSpPr>
          <p:nvPr>
            <p:ph type="title"/>
          </p:nvPr>
        </p:nvSpPr>
        <p:spPr>
          <a:xfrm>
            <a:off x="263769" y="251514"/>
            <a:ext cx="11455790" cy="848896"/>
          </a:xfrm>
        </p:spPr>
        <p:txBody>
          <a:bodyPr/>
          <a:lstStyle/>
          <a:p>
            <a:pPr algn="ctr">
              <a:lnSpc>
                <a:spcPct val="150000"/>
              </a:lnSpc>
              <a:defRPr/>
            </a:pPr>
            <a:r>
              <a:rPr lang="it-IT" b="1" dirty="0">
                <a:solidFill>
                  <a:srgbClr val="000090"/>
                </a:solidFill>
              </a:rPr>
              <a:t>G</a:t>
            </a:r>
            <a:r>
              <a:rPr lang="it-IT" b="1" dirty="0" smtClean="0">
                <a:solidFill>
                  <a:srgbClr val="000090"/>
                </a:solidFill>
              </a:rPr>
              <a:t>ruppo di lavoro per il monitoraggio e il supporto alla costituzione e  sperimentazione dei Comitati unici di garanzia</a:t>
            </a:r>
            <a:br>
              <a:rPr lang="it-IT" b="1" dirty="0" smtClean="0">
                <a:solidFill>
                  <a:srgbClr val="000090"/>
                </a:solidFill>
              </a:rPr>
            </a:br>
            <a:r>
              <a:rPr lang="it-IT" b="1" dirty="0" smtClean="0">
                <a:solidFill>
                  <a:srgbClr val="000090"/>
                </a:solidFill>
              </a:rPr>
              <a:t/>
            </a:r>
            <a:br>
              <a:rPr lang="it-IT" b="1" dirty="0" smtClean="0">
                <a:solidFill>
                  <a:srgbClr val="000090"/>
                </a:solidFill>
              </a:rPr>
            </a:br>
            <a:endParaRPr lang="it-IT" b="1" dirty="0" smtClean="0">
              <a:solidFill>
                <a:srgbClr val="000090"/>
              </a:solidFill>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20</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651624"/>
            <a:ext cx="11261294" cy="4504575"/>
          </a:xfrm>
        </p:spPr>
        <p:txBody>
          <a:bodyPr/>
          <a:lstStyle/>
          <a:p>
            <a:pPr marL="0" indent="0" algn="ctr">
              <a:lnSpc>
                <a:spcPct val="170000"/>
              </a:lnSpc>
              <a:buNone/>
            </a:pPr>
            <a:r>
              <a:rPr lang="it-IT" sz="2800" b="1" dirty="0" smtClean="0">
                <a:solidFill>
                  <a:srgbClr val="FF0000"/>
                </a:solidFill>
                <a:latin typeface="Verdana"/>
                <a:cs typeface="Verdana"/>
              </a:rPr>
              <a:t>Le  Commissioni referenti  attualmente istituite sono relative  a:</a:t>
            </a:r>
          </a:p>
          <a:p>
            <a:pPr lvl="1">
              <a:lnSpc>
                <a:spcPct val="170000"/>
              </a:lnSpc>
              <a:buFont typeface="Arial" pitchFamily="34" charset="0"/>
              <a:buChar char="•"/>
            </a:pPr>
            <a:r>
              <a:rPr lang="it-IT" sz="2800" b="1" dirty="0" smtClean="0">
                <a:solidFill>
                  <a:srgbClr val="000090"/>
                </a:solidFill>
                <a:latin typeface="Verdana"/>
                <a:cs typeface="Verdana"/>
              </a:rPr>
              <a:t>Comunicazione</a:t>
            </a:r>
          </a:p>
          <a:p>
            <a:pPr lvl="1">
              <a:lnSpc>
                <a:spcPct val="170000"/>
              </a:lnSpc>
              <a:buFont typeface="Arial" pitchFamily="34" charset="0"/>
              <a:buChar char="•"/>
            </a:pPr>
            <a:r>
              <a:rPr lang="it-IT" sz="2800" b="1" dirty="0" smtClean="0">
                <a:solidFill>
                  <a:srgbClr val="000090"/>
                </a:solidFill>
                <a:latin typeface="Verdana"/>
                <a:cs typeface="Verdana"/>
              </a:rPr>
              <a:t>Organizzazione</a:t>
            </a:r>
          </a:p>
          <a:p>
            <a:pPr lvl="1">
              <a:lnSpc>
                <a:spcPct val="170000"/>
              </a:lnSpc>
              <a:buFont typeface="Arial" pitchFamily="34" charset="0"/>
              <a:buChar char="•"/>
            </a:pPr>
            <a:r>
              <a:rPr lang="it-IT" sz="2800" b="1" dirty="0" smtClean="0">
                <a:solidFill>
                  <a:srgbClr val="000090"/>
                </a:solidFill>
                <a:latin typeface="Verdana"/>
                <a:cs typeface="Verdana"/>
              </a:rPr>
              <a:t>Benessere organizzativo</a:t>
            </a:r>
          </a:p>
          <a:p>
            <a:pPr lvl="1">
              <a:lnSpc>
                <a:spcPct val="170000"/>
              </a:lnSpc>
              <a:buFont typeface="Arial" pitchFamily="34" charset="0"/>
              <a:buChar char="•"/>
            </a:pPr>
            <a:r>
              <a:rPr lang="it-IT" sz="2800" b="1" dirty="0" smtClean="0">
                <a:solidFill>
                  <a:srgbClr val="000090"/>
                </a:solidFill>
                <a:latin typeface="Verdana"/>
                <a:cs typeface="Verdana"/>
              </a:rPr>
              <a:t>Salute e Sicurezza</a:t>
            </a:r>
          </a:p>
          <a:p>
            <a:endParaRPr lang="it-IT" dirty="0">
              <a:solidFill>
                <a:srgbClr val="000090"/>
              </a:solidFill>
              <a:latin typeface="Verdana"/>
              <a:cs typeface="Verdana"/>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21</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314326"/>
            <a:ext cx="11261294" cy="4055789"/>
          </a:xfrm>
        </p:spPr>
        <p:txBody>
          <a:bodyPr/>
          <a:lstStyle/>
          <a:p>
            <a:pPr algn="just">
              <a:lnSpc>
                <a:spcPct val="170000"/>
              </a:lnSpc>
              <a:buFont typeface="Arial" pitchFamily="34" charset="0"/>
              <a:buChar char="•"/>
            </a:pPr>
            <a:r>
              <a:rPr lang="it-IT" sz="2400" dirty="0" smtClean="0">
                <a:solidFill>
                  <a:srgbClr val="000090"/>
                </a:solidFill>
              </a:rPr>
              <a:t>E’ stato adottato un regolamento di funzionamento;</a:t>
            </a:r>
          </a:p>
          <a:p>
            <a:pPr algn="just">
              <a:lnSpc>
                <a:spcPct val="170000"/>
              </a:lnSpc>
              <a:buFont typeface="Arial" pitchFamily="34" charset="0"/>
              <a:buChar char="•"/>
            </a:pPr>
            <a:r>
              <a:rPr lang="it-IT" sz="2400" dirty="0" smtClean="0">
                <a:solidFill>
                  <a:srgbClr val="000090"/>
                </a:solidFill>
              </a:rPr>
              <a:t>E’ stato nominato il Gruppo di coordinamento e la segreteria</a:t>
            </a:r>
          </a:p>
          <a:p>
            <a:pPr algn="just">
              <a:lnSpc>
                <a:spcPct val="170000"/>
              </a:lnSpc>
              <a:buFont typeface="Arial" pitchFamily="34" charset="0"/>
              <a:buChar char="•"/>
            </a:pPr>
            <a:r>
              <a:rPr lang="it-IT" sz="2400" dirty="0" smtClean="0">
                <a:solidFill>
                  <a:srgbClr val="000090"/>
                </a:solidFill>
              </a:rPr>
              <a:t>È stata creata una casella di posta elettronica  per facilitare il reperimento di normativa utile a tutti i componenti del Forum;</a:t>
            </a:r>
          </a:p>
          <a:p>
            <a:pPr algn="just">
              <a:lnSpc>
                <a:spcPct val="170000"/>
              </a:lnSpc>
              <a:buFont typeface="Arial" pitchFamily="34" charset="0"/>
              <a:buChar char="•"/>
            </a:pPr>
            <a:r>
              <a:rPr lang="it-IT" sz="2400" dirty="0" smtClean="0">
                <a:solidFill>
                  <a:srgbClr val="000090"/>
                </a:solidFill>
              </a:rPr>
              <a:t>Nelle riunioni ogni componente ha potuto portare le proprie conoscenze, quelle della propria amministrazione e, soprattutto, le </a:t>
            </a:r>
            <a:r>
              <a:rPr lang="it-IT" sz="2400" i="1" dirty="0" smtClean="0">
                <a:solidFill>
                  <a:srgbClr val="000090"/>
                </a:solidFill>
              </a:rPr>
              <a:t>best </a:t>
            </a:r>
            <a:r>
              <a:rPr lang="it-IT" sz="2400" i="1" dirty="0" err="1" smtClean="0">
                <a:solidFill>
                  <a:srgbClr val="000090"/>
                </a:solidFill>
              </a:rPr>
              <a:t>practies</a:t>
            </a:r>
            <a:r>
              <a:rPr lang="it-IT" sz="2400" i="1" dirty="0" smtClean="0">
                <a:solidFill>
                  <a:srgbClr val="000090"/>
                </a:solidFill>
              </a:rPr>
              <a:t> </a:t>
            </a:r>
            <a:r>
              <a:rPr lang="it-IT" sz="2400" dirty="0" smtClean="0">
                <a:solidFill>
                  <a:srgbClr val="000090"/>
                </a:solidFill>
              </a:rPr>
              <a:t>da replicare  nelle altre realtà pubbliche, con le azioni correttive approntate dopo le esperienze fatte;</a:t>
            </a:r>
          </a:p>
          <a:p>
            <a:endParaRPr lang="it-IT" sz="24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22</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651624"/>
            <a:ext cx="11261294" cy="5066974"/>
          </a:xfrm>
        </p:spPr>
        <p:txBody>
          <a:bodyPr/>
          <a:lstStyle/>
          <a:p>
            <a:endParaRPr lang="it-IT" sz="1800" b="1" dirty="0" smtClean="0">
              <a:solidFill>
                <a:srgbClr val="000090"/>
              </a:solidFill>
            </a:endParaRPr>
          </a:p>
          <a:p>
            <a:endParaRPr lang="it-IT" sz="1800" b="1" dirty="0" smtClean="0">
              <a:solidFill>
                <a:srgbClr val="000090"/>
              </a:solidFill>
            </a:endParaRPr>
          </a:p>
          <a:p>
            <a:pPr algn="just">
              <a:lnSpc>
                <a:spcPct val="150000"/>
              </a:lnSpc>
            </a:pPr>
            <a:r>
              <a:rPr lang="it-IT" sz="2800" dirty="0" smtClean="0">
                <a:solidFill>
                  <a:srgbClr val="000090"/>
                </a:solidFill>
                <a:latin typeface="Verdana"/>
                <a:cs typeface="Verdana"/>
              </a:rPr>
              <a:t>E’ stato predisposto un interessantissimo documento condiviso in seduta plenaria  relativo alle criticità  rilevate dai singoli CUG e finalizzato a dare un supporto al Gruppo di monitoraggio per una  rivisitazione delle linee guida</a:t>
            </a:r>
          </a:p>
          <a:p>
            <a:pPr algn="just"/>
            <a:endParaRPr lang="it-IT" sz="2800" dirty="0" smtClean="0">
              <a:solidFill>
                <a:srgbClr val="000090"/>
              </a:solidFill>
              <a:latin typeface="Verdana"/>
              <a:cs typeface="Verdana"/>
            </a:endParaRPr>
          </a:p>
          <a:p>
            <a:endParaRPr lang="it-IT" sz="1800" dirty="0" smtClean="0">
              <a:solidFill>
                <a:srgbClr val="000090"/>
              </a:solidFill>
            </a:endParaRPr>
          </a:p>
          <a:p>
            <a:endParaRPr lang="it-IT" sz="1800" dirty="0" smtClean="0">
              <a:solidFill>
                <a:srgbClr val="000090"/>
              </a:solidFill>
            </a:endParaRPr>
          </a:p>
          <a:p>
            <a:pPr>
              <a:buNone/>
            </a:pPr>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23</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651624"/>
            <a:ext cx="11261294" cy="5066974"/>
          </a:xfrm>
        </p:spPr>
        <p:txBody>
          <a:bodyPr/>
          <a:lstStyle/>
          <a:p>
            <a:endParaRPr lang="it-IT" sz="1800" b="1" dirty="0" smtClean="0">
              <a:solidFill>
                <a:srgbClr val="000090"/>
              </a:solidFill>
            </a:endParaRPr>
          </a:p>
          <a:p>
            <a:pPr marL="0" indent="0">
              <a:buNone/>
            </a:pPr>
            <a:r>
              <a:rPr lang="it-IT" sz="2400" b="1" dirty="0" smtClean="0">
                <a:solidFill>
                  <a:srgbClr val="000090"/>
                </a:solidFill>
              </a:rPr>
              <a:t>Sono </a:t>
            </a:r>
            <a:r>
              <a:rPr lang="it-IT" sz="2400" b="1" dirty="0" smtClean="0">
                <a:solidFill>
                  <a:srgbClr val="000090"/>
                </a:solidFill>
              </a:rPr>
              <a:t>all’esame delle singole commissioni varie proposte quali:</a:t>
            </a:r>
          </a:p>
          <a:p>
            <a:r>
              <a:rPr lang="it-IT" sz="2400" b="1" dirty="0" smtClean="0">
                <a:solidFill>
                  <a:srgbClr val="000090"/>
                </a:solidFill>
              </a:rPr>
              <a:t>      analisi e questionari relativi al Benessere organizzativo;</a:t>
            </a:r>
          </a:p>
          <a:p>
            <a:r>
              <a:rPr lang="it-IT" sz="2400" b="1" dirty="0" smtClean="0">
                <a:solidFill>
                  <a:srgbClr val="000090"/>
                </a:solidFill>
              </a:rPr>
              <a:t>      attuazione concreta di Politiche di conciliazione;</a:t>
            </a:r>
          </a:p>
          <a:p>
            <a:r>
              <a:rPr lang="it-IT" sz="2400" b="1" dirty="0" smtClean="0">
                <a:solidFill>
                  <a:srgbClr val="000090"/>
                </a:solidFill>
              </a:rPr>
              <a:t>      necessità di rendere obbligatori i pareri del CUG;</a:t>
            </a:r>
          </a:p>
          <a:p>
            <a:r>
              <a:rPr lang="it-IT" sz="2400" b="1" dirty="0" smtClean="0">
                <a:solidFill>
                  <a:srgbClr val="000090"/>
                </a:solidFill>
              </a:rPr>
              <a:t>      format per relazioni annuali dei CUG;</a:t>
            </a:r>
          </a:p>
          <a:p>
            <a:r>
              <a:rPr lang="it-IT" sz="2400" b="1" dirty="0" smtClean="0">
                <a:solidFill>
                  <a:srgbClr val="000090"/>
                </a:solidFill>
              </a:rPr>
              <a:t>      format per presentare da parte dei singoli Comitati progetti europei in sinergia con altri CUG;</a:t>
            </a:r>
          </a:p>
          <a:p>
            <a:pPr marL="0" indent="0">
              <a:buNone/>
            </a:pPr>
            <a:endParaRPr lang="it-IT" sz="2400" b="1" dirty="0" smtClean="0">
              <a:solidFill>
                <a:srgbClr val="000090"/>
              </a:solidFill>
            </a:endParaRPr>
          </a:p>
          <a:p>
            <a:endParaRPr lang="it-IT" sz="1800" b="1" dirty="0" smtClean="0">
              <a:solidFill>
                <a:srgbClr val="000090"/>
              </a:solidFill>
            </a:endParaRPr>
          </a:p>
          <a:p>
            <a:endParaRPr lang="it-IT" sz="1800" dirty="0" smtClean="0">
              <a:solidFill>
                <a:srgbClr val="000090"/>
              </a:solidFill>
            </a:endParaRPr>
          </a:p>
          <a:p>
            <a:endParaRPr lang="it-IT" sz="1800" dirty="0" smtClean="0">
              <a:solidFill>
                <a:srgbClr val="000090"/>
              </a:solidFill>
            </a:endParaRPr>
          </a:p>
          <a:p>
            <a:pPr>
              <a:buNone/>
            </a:pPr>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24</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189574"/>
            <a:ext cx="11261294" cy="4055789"/>
          </a:xfrm>
        </p:spPr>
        <p:txBody>
          <a:bodyPr/>
          <a:lstStyle/>
          <a:p>
            <a:pPr algn="just"/>
            <a:endParaRPr lang="it-IT" sz="1800" b="1" dirty="0" smtClean="0">
              <a:solidFill>
                <a:schemeClr val="accent1">
                  <a:lumMod val="75000"/>
                </a:schemeClr>
              </a:solidFill>
            </a:endParaRPr>
          </a:p>
          <a:p>
            <a:pPr algn="just"/>
            <a:r>
              <a:rPr lang="it-IT" sz="2400" dirty="0" smtClean="0">
                <a:solidFill>
                  <a:srgbClr val="000090"/>
                </a:solidFill>
                <a:latin typeface="Verdana"/>
                <a:cs typeface="Verdana"/>
              </a:rPr>
              <a:t>Il cambiamento nella PA è sicuramente necessario per adattarsi  ai nuovi modelli, alla globalizzazione, alla necessità di adeguamento alle disposizioni imposte dall’ Europa ma, siamo certi,  una diversa organizzazione si può fare senza rinunciare ai diritti e con risultati che portino un benessere ai lavoratori ma anche all’amministrazione con risparmi che possono essere quantificati.</a:t>
            </a:r>
          </a:p>
          <a:p>
            <a:pPr algn="just"/>
            <a:endParaRPr lang="it-IT" sz="2400" dirty="0" smtClean="0">
              <a:solidFill>
                <a:srgbClr val="000090"/>
              </a:solidFill>
              <a:latin typeface="Verdana"/>
              <a:cs typeface="Verdana"/>
            </a:endParaRPr>
          </a:p>
          <a:p>
            <a:pPr algn="just"/>
            <a:r>
              <a:rPr lang="it-IT" sz="2400" dirty="0" smtClean="0">
                <a:solidFill>
                  <a:srgbClr val="000090"/>
                </a:solidFill>
                <a:latin typeface="Verdana"/>
                <a:cs typeface="Verdana"/>
              </a:rPr>
              <a:t>Lavorare meglio, favorire l’efficienza nella PA, fare squadra con i CUG di altre </a:t>
            </a:r>
            <a:r>
              <a:rPr lang="it-IT" sz="2400" dirty="0" smtClean="0">
                <a:solidFill>
                  <a:srgbClr val="000090"/>
                </a:solidFill>
                <a:latin typeface="Verdana"/>
                <a:cs typeface="Verdana"/>
              </a:rPr>
              <a:t>amministrazioni  </a:t>
            </a:r>
            <a:r>
              <a:rPr lang="it-IT" sz="2400" dirty="0" smtClean="0">
                <a:solidFill>
                  <a:srgbClr val="000090"/>
                </a:solidFill>
                <a:latin typeface="Verdana"/>
                <a:cs typeface="Verdana"/>
              </a:rPr>
              <a:t>è l’obiettivo del Forum dei CUG</a:t>
            </a:r>
          </a:p>
          <a:p>
            <a:pPr algn="just"/>
            <a:r>
              <a:rPr lang="it-IT" sz="2400" dirty="0" smtClean="0">
                <a:solidFill>
                  <a:srgbClr val="000090"/>
                </a:solidFill>
                <a:latin typeface="Verdana"/>
                <a:cs typeface="Verdana"/>
              </a:rPr>
              <a:t> </a:t>
            </a:r>
          </a:p>
          <a:p>
            <a:pPr algn="just"/>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25</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233702"/>
            <a:ext cx="11261294" cy="4055789"/>
          </a:xfrm>
        </p:spPr>
        <p:txBody>
          <a:bodyPr/>
          <a:lstStyle/>
          <a:p>
            <a:pPr algn="just"/>
            <a:r>
              <a:rPr lang="it-IT" sz="2400" dirty="0" smtClean="0">
                <a:solidFill>
                  <a:srgbClr val="000090"/>
                </a:solidFill>
                <a:latin typeface="Verdana"/>
                <a:cs typeface="Verdana"/>
              </a:rPr>
              <a:t>I dipendenti ed i dirigenti  pubblici tutti sono  il motore e l’anima  del Paese ed il Forum dei CUG si propone di   diffondere, prima tra i lavoratori stessi e poi tra i cittadini, una cultura diversa, di rispetto, di reputazione, di dedizione attraverso lo strumento che già, nelle singole PA esiste: il CUG</a:t>
            </a:r>
            <a:r>
              <a:rPr lang="it-IT" sz="2400" dirty="0" smtClean="0">
                <a:solidFill>
                  <a:srgbClr val="000090"/>
                </a:solidFill>
                <a:latin typeface="Verdana"/>
                <a:cs typeface="Verdana"/>
              </a:rPr>
              <a:t>.</a:t>
            </a:r>
            <a:endParaRPr lang="it-IT" sz="2400" dirty="0" smtClean="0">
              <a:solidFill>
                <a:srgbClr val="000090"/>
              </a:solidFill>
              <a:latin typeface="Verdana"/>
              <a:cs typeface="Verdana"/>
            </a:endParaRPr>
          </a:p>
          <a:p>
            <a:pPr algn="just"/>
            <a:r>
              <a:rPr lang="it-IT" sz="2400" dirty="0" smtClean="0">
                <a:solidFill>
                  <a:srgbClr val="000090"/>
                </a:solidFill>
                <a:latin typeface="Verdana"/>
                <a:cs typeface="Verdana"/>
              </a:rPr>
              <a:t>Ma i singoli CUG non riescono a far fronte a tutte le problematiche. </a:t>
            </a:r>
          </a:p>
          <a:p>
            <a:pPr algn="just"/>
            <a:r>
              <a:rPr lang="it-IT" sz="2400" dirty="0" smtClean="0">
                <a:solidFill>
                  <a:srgbClr val="000090"/>
                </a:solidFill>
                <a:latin typeface="Verdana"/>
                <a:cs typeface="Verdana"/>
              </a:rPr>
              <a:t>Le esperienze di questi anni ci hanno fatto capire quanto importante sia la condivisione, il fare </a:t>
            </a:r>
            <a:r>
              <a:rPr lang="it-IT" sz="2400" dirty="0" err="1" smtClean="0">
                <a:solidFill>
                  <a:srgbClr val="000090"/>
                </a:solidFill>
                <a:latin typeface="Verdana"/>
                <a:cs typeface="Verdana"/>
              </a:rPr>
              <a:t>squadra…ed</a:t>
            </a:r>
            <a:r>
              <a:rPr lang="it-IT" sz="2400" dirty="0" smtClean="0">
                <a:solidFill>
                  <a:srgbClr val="000090"/>
                </a:solidFill>
                <a:latin typeface="Verdana"/>
                <a:cs typeface="Verdana"/>
              </a:rPr>
              <a:t> il Forum è nato per questo: per </a:t>
            </a:r>
            <a:r>
              <a:rPr lang="it-IT" sz="2400" dirty="0" err="1" smtClean="0">
                <a:solidFill>
                  <a:srgbClr val="000090"/>
                </a:solidFill>
                <a:latin typeface="Verdana"/>
                <a:cs typeface="Verdana"/>
              </a:rPr>
              <a:t>condividere…con</a:t>
            </a:r>
            <a:r>
              <a:rPr lang="it-IT" sz="2400" dirty="0" smtClean="0">
                <a:solidFill>
                  <a:srgbClr val="000090"/>
                </a:solidFill>
                <a:latin typeface="Verdana"/>
                <a:cs typeface="Verdana"/>
              </a:rPr>
              <a:t> generosità e senza nulla in </a:t>
            </a:r>
            <a:r>
              <a:rPr lang="it-IT" sz="2400" dirty="0" err="1" smtClean="0">
                <a:solidFill>
                  <a:srgbClr val="000090"/>
                </a:solidFill>
                <a:latin typeface="Verdana"/>
                <a:cs typeface="Verdana"/>
              </a:rPr>
              <a:t>cambio…</a:t>
            </a:r>
            <a:r>
              <a:rPr lang="it-IT" sz="2400" dirty="0" smtClean="0">
                <a:solidFill>
                  <a:srgbClr val="000090"/>
                </a:solidFill>
                <a:latin typeface="Verdana"/>
                <a:cs typeface="Verdana"/>
              </a:rPr>
              <a:t> le esperienze positive.</a:t>
            </a:r>
            <a:endParaRPr lang="it-IT" sz="2400" dirty="0">
              <a:solidFill>
                <a:srgbClr val="000090"/>
              </a:solidFill>
              <a:latin typeface="Verdana"/>
              <a:cs typeface="Verdana"/>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26</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354638"/>
            <a:ext cx="11261294" cy="4055789"/>
          </a:xfrm>
        </p:spPr>
        <p:txBody>
          <a:bodyPr/>
          <a:lstStyle/>
          <a:p>
            <a:pPr marL="0" indent="0" algn="ctr">
              <a:buNone/>
            </a:pPr>
            <a:r>
              <a:rPr lang="it-IT" sz="2400" dirty="0" smtClean="0">
                <a:solidFill>
                  <a:srgbClr val="000090"/>
                </a:solidFill>
              </a:rPr>
              <a:t>Il Forum dei Comitati unici di garanzia è una grande opportunità </a:t>
            </a:r>
          </a:p>
          <a:p>
            <a:pPr algn="ctr"/>
            <a:endParaRPr lang="it-IT" sz="2400" dirty="0" smtClean="0">
              <a:solidFill>
                <a:srgbClr val="000090"/>
              </a:solidFill>
            </a:endParaRPr>
          </a:p>
          <a:p>
            <a:pPr algn="ctr">
              <a:buNone/>
            </a:pPr>
            <a:r>
              <a:rPr lang="it-IT" sz="2400" dirty="0" smtClean="0">
                <a:solidFill>
                  <a:srgbClr val="000090"/>
                </a:solidFill>
              </a:rPr>
              <a:t>in quanto</a:t>
            </a:r>
          </a:p>
          <a:p>
            <a:pPr algn="ctr">
              <a:buNone/>
            </a:pPr>
            <a:endParaRPr lang="it-IT" sz="2400" dirty="0" smtClean="0">
              <a:solidFill>
                <a:srgbClr val="000090"/>
              </a:solidFill>
            </a:endParaRPr>
          </a:p>
          <a:p>
            <a:pPr algn="just"/>
            <a:r>
              <a:rPr lang="it-IT" sz="2400" dirty="0" smtClean="0">
                <a:solidFill>
                  <a:srgbClr val="000090"/>
                </a:solidFill>
              </a:rPr>
              <a:t>non  esiste nel panorama della PA una realtà come questa, una unione di amministrazioni su base volontaria che rappresentano più di mezzo milione di lavoratori, accomunate da un grande entusiasmo e da una immensa voglia di fare qualcosa per le proprie amministrazioni e per i cittadini che ad essa si rivolgono.</a:t>
            </a:r>
          </a:p>
          <a:p>
            <a:endParaRPr lang="it-IT" sz="24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27</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70877" y="945930"/>
            <a:ext cx="11261294" cy="4468281"/>
          </a:xfrm>
        </p:spPr>
        <p:txBody>
          <a:bodyPr/>
          <a:lstStyle/>
          <a:p>
            <a:pPr>
              <a:buNone/>
            </a:pPr>
            <a:r>
              <a:rPr lang="it-IT" sz="2800" i="1" dirty="0" smtClean="0">
                <a:solidFill>
                  <a:srgbClr val="FF0000"/>
                </a:solidFill>
                <a:latin typeface="Verdana"/>
                <a:cs typeface="Verdana"/>
              </a:rPr>
              <a:t>Tra venti anni non sarete delusi dalle cose che avete </a:t>
            </a:r>
            <a:r>
              <a:rPr lang="it-IT" sz="2800" i="1" dirty="0" err="1" smtClean="0">
                <a:solidFill>
                  <a:srgbClr val="FF0000"/>
                </a:solidFill>
                <a:latin typeface="Verdana"/>
                <a:cs typeface="Verdana"/>
              </a:rPr>
              <a:t>fatto…</a:t>
            </a:r>
            <a:r>
              <a:rPr lang="it-IT" sz="2800" i="1" dirty="0" smtClean="0">
                <a:solidFill>
                  <a:srgbClr val="FF0000"/>
                </a:solidFill>
                <a:latin typeface="Verdana"/>
                <a:cs typeface="Verdana"/>
              </a:rPr>
              <a:t> ma da quelle che non avete fatto. </a:t>
            </a:r>
          </a:p>
          <a:p>
            <a:pPr>
              <a:buNone/>
            </a:pPr>
            <a:r>
              <a:rPr lang="it-IT" sz="2800" i="1" dirty="0" smtClean="0">
                <a:solidFill>
                  <a:srgbClr val="FF0000"/>
                </a:solidFill>
                <a:latin typeface="Verdana"/>
                <a:cs typeface="Verdana"/>
              </a:rPr>
              <a:t>Levate dunque l’ancora, abbandonate i porti sicuri, catturate il vento nelle vostre vele. </a:t>
            </a:r>
          </a:p>
          <a:p>
            <a:pPr>
              <a:buNone/>
            </a:pPr>
            <a:r>
              <a:rPr lang="it-IT" sz="2800" i="1" dirty="0" smtClean="0">
                <a:solidFill>
                  <a:srgbClr val="FF0000"/>
                </a:solidFill>
                <a:latin typeface="Verdana"/>
                <a:cs typeface="Verdana"/>
              </a:rPr>
              <a:t>Esplorate. Sognate. Scoprite.</a:t>
            </a:r>
            <a:r>
              <a:rPr lang="it-IT" sz="2800" b="1" dirty="0" smtClean="0">
                <a:latin typeface="Verdana"/>
                <a:cs typeface="Verdana"/>
              </a:rPr>
              <a:t> </a:t>
            </a:r>
            <a:r>
              <a:rPr lang="it-IT" sz="2800" i="1" dirty="0" smtClean="0">
                <a:latin typeface="Verdana"/>
                <a:cs typeface="Verdana"/>
              </a:rPr>
              <a:t>   </a:t>
            </a:r>
            <a:r>
              <a:rPr lang="it-IT" sz="2800" i="1" u="sng" dirty="0" smtClean="0">
                <a:solidFill>
                  <a:srgbClr val="FF0000"/>
                </a:solidFill>
                <a:latin typeface="Verdana"/>
                <a:cs typeface="Verdana"/>
              </a:rPr>
              <a:t>(</a:t>
            </a:r>
            <a:r>
              <a:rPr lang="it-IT" sz="2800" b="1" u="sng" dirty="0" smtClean="0">
                <a:solidFill>
                  <a:srgbClr val="FF0000"/>
                </a:solidFill>
                <a:latin typeface="Verdana"/>
                <a:cs typeface="Verdana"/>
              </a:rPr>
              <a:t>Mark Twain)</a:t>
            </a:r>
            <a:endParaRPr lang="it-IT" sz="2800" i="1" u="sng" dirty="0" smtClean="0">
              <a:solidFill>
                <a:srgbClr val="FF0000"/>
              </a:solidFill>
              <a:latin typeface="Verdana"/>
              <a:cs typeface="Verdana"/>
            </a:endParaRPr>
          </a:p>
          <a:p>
            <a:pPr>
              <a:buNone/>
            </a:pPr>
            <a:r>
              <a:rPr lang="it-IT" sz="1800" b="1" dirty="0" smtClean="0">
                <a:latin typeface="Verdana"/>
                <a:cs typeface="Verdana"/>
              </a:rPr>
              <a:t>  </a:t>
            </a:r>
          </a:p>
          <a:p>
            <a:pPr algn="ctr">
              <a:buNone/>
            </a:pPr>
            <a:r>
              <a:rPr lang="it-IT" sz="3600" b="1" dirty="0" smtClean="0">
                <a:solidFill>
                  <a:srgbClr val="000090"/>
                </a:solidFill>
                <a:latin typeface="Verdana"/>
                <a:cs typeface="Verdana"/>
              </a:rPr>
              <a:t>Buon lavoro</a:t>
            </a:r>
            <a:endParaRPr lang="it-IT" sz="3600" b="1" dirty="0">
              <a:solidFill>
                <a:srgbClr val="000090"/>
              </a:solidFill>
              <a:latin typeface="Verdana"/>
              <a:cs typeface="Verdana"/>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3</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a:xfrm>
            <a:off x="458265" y="1100410"/>
            <a:ext cx="11261294" cy="4618188"/>
          </a:xfrm>
        </p:spPr>
        <p:txBody>
          <a:bodyPr/>
          <a:lstStyle/>
          <a:p>
            <a:pPr marL="0" indent="0" algn="just">
              <a:buNone/>
            </a:pPr>
            <a:endParaRPr lang="it-IT" sz="2000" dirty="0" smtClean="0">
              <a:solidFill>
                <a:srgbClr val="000090"/>
              </a:solidFill>
            </a:endParaRPr>
          </a:p>
          <a:p>
            <a:endParaRPr lang="it-IT" sz="20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
        <p:nvSpPr>
          <p:cNvPr id="12" name="Titolo 1"/>
          <p:cNvSpPr>
            <a:spLocks noGrp="1"/>
          </p:cNvSpPr>
          <p:nvPr>
            <p:ph type="title"/>
          </p:nvPr>
        </p:nvSpPr>
        <p:spPr>
          <a:xfrm>
            <a:off x="263769" y="251514"/>
            <a:ext cx="11455790" cy="848896"/>
          </a:xfrm>
        </p:spPr>
        <p:txBody>
          <a:bodyPr/>
          <a:lstStyle/>
          <a:p>
            <a:pPr algn="ctr">
              <a:lnSpc>
                <a:spcPct val="150000"/>
              </a:lnSpc>
              <a:defRPr/>
            </a:pPr>
            <a:r>
              <a:rPr lang="it-IT" sz="2400" b="1" dirty="0">
                <a:solidFill>
                  <a:srgbClr val="000090"/>
                </a:solidFill>
              </a:rPr>
              <a:t>G</a:t>
            </a:r>
            <a:r>
              <a:rPr lang="it-IT" sz="2400" b="1" dirty="0" smtClean="0">
                <a:solidFill>
                  <a:srgbClr val="000090"/>
                </a:solidFill>
              </a:rPr>
              <a:t>ruppo di lavoro per il monitoraggio e il supporto alla costituzione e  sperimentazione dei Comitati unici di garanzia</a:t>
            </a:r>
            <a:br>
              <a:rPr lang="it-IT" sz="2400" b="1" dirty="0" smtClean="0">
                <a:solidFill>
                  <a:srgbClr val="000090"/>
                </a:solidFill>
              </a:rPr>
            </a:br>
            <a:r>
              <a:rPr lang="it-IT" sz="2400" b="1" dirty="0" smtClean="0">
                <a:solidFill>
                  <a:srgbClr val="000090"/>
                </a:solidFill>
              </a:rPr>
              <a:t/>
            </a:r>
            <a:br>
              <a:rPr lang="it-IT" sz="2400" b="1" dirty="0" smtClean="0">
                <a:solidFill>
                  <a:srgbClr val="000090"/>
                </a:solidFill>
              </a:rPr>
            </a:br>
            <a:endParaRPr lang="it-IT" sz="2400" b="1" dirty="0" smtClean="0">
              <a:solidFill>
                <a:srgbClr val="000090"/>
              </a:solidFill>
            </a:endParaRPr>
          </a:p>
        </p:txBody>
      </p:sp>
      <p:sp>
        <p:nvSpPr>
          <p:cNvPr id="13" name="Rettangolo 12"/>
          <p:cNvSpPr/>
          <p:nvPr/>
        </p:nvSpPr>
        <p:spPr>
          <a:xfrm>
            <a:off x="1138333" y="1900989"/>
            <a:ext cx="9449455" cy="3385542"/>
          </a:xfrm>
          <a:prstGeom prst="rect">
            <a:avLst/>
          </a:prstGeom>
        </p:spPr>
        <p:txBody>
          <a:bodyPr wrap="square">
            <a:spAutoFit/>
          </a:bodyPr>
          <a:lstStyle/>
          <a:p>
            <a:pPr algn="just">
              <a:lnSpc>
                <a:spcPct val="150000"/>
              </a:lnSpc>
            </a:pPr>
            <a:r>
              <a:rPr lang="it-IT" sz="2400" dirty="0" smtClean="0">
                <a:solidFill>
                  <a:srgbClr val="000090"/>
                </a:solidFill>
                <a:latin typeface="Verdana"/>
                <a:cs typeface="Verdana"/>
              </a:rPr>
              <a:t>Le informazioni su come rivolgere quesiti al gruppo e le risposte alle FAQ sono reperibili sui siti istituzionali dei due Dipartimenti</a:t>
            </a:r>
          </a:p>
          <a:p>
            <a:pPr algn="just">
              <a:lnSpc>
                <a:spcPct val="150000"/>
              </a:lnSpc>
            </a:pPr>
            <a:r>
              <a:rPr lang="it-IT" sz="2400" dirty="0" smtClean="0">
                <a:solidFill>
                  <a:srgbClr val="000090"/>
                </a:solidFill>
                <a:latin typeface="Verdana"/>
                <a:cs typeface="Verdana"/>
              </a:rPr>
              <a:t>Per le attività  di supporto alle pubbliche amministrazioni il Gruppo si avvale della casella di posta elettronica </a:t>
            </a:r>
            <a:r>
              <a:rPr lang="it-IT" sz="2400" b="1" u="sng" dirty="0" smtClean="0">
                <a:solidFill>
                  <a:srgbClr val="FF0000"/>
                </a:solidFill>
                <a:latin typeface="Verdana"/>
                <a:cs typeface="Verdana"/>
              </a:rPr>
              <a:t>monitoraggiocug@palazzochigi.it</a:t>
            </a:r>
          </a:p>
        </p:txBody>
      </p:sp>
    </p:spTree>
    <p:extLst>
      <p:ext uri="{BB962C8B-B14F-4D97-AF65-F5344CB8AC3E}">
        <p14:creationId xmlns:p14="http://schemas.microsoft.com/office/powerpoint/2010/main" val="744998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4</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endParaRPr lang="it-IT" sz="2000" dirty="0" smtClean="0">
              <a:solidFill>
                <a:srgbClr val="000090"/>
              </a:solidFill>
            </a:endParaRPr>
          </a:p>
          <a:p>
            <a:pPr marL="0" indent="0" algn="just">
              <a:buNone/>
            </a:pPr>
            <a:r>
              <a:rPr lang="it-IT" sz="2000" dirty="0" smtClean="0">
                <a:solidFill>
                  <a:srgbClr val="000090"/>
                </a:solidFill>
              </a:rPr>
              <a:t>Con </a:t>
            </a:r>
            <a:r>
              <a:rPr lang="it-IT" sz="2000" dirty="0">
                <a:solidFill>
                  <a:srgbClr val="000090"/>
                </a:solidFill>
              </a:rPr>
              <a:t>decreto </a:t>
            </a:r>
            <a:r>
              <a:rPr lang="it-IT" sz="2000" dirty="0" smtClean="0">
                <a:solidFill>
                  <a:srgbClr val="000090"/>
                </a:solidFill>
              </a:rPr>
              <a:t>del Capo </a:t>
            </a:r>
            <a:r>
              <a:rPr lang="it-IT" sz="2000" dirty="0">
                <a:solidFill>
                  <a:srgbClr val="000090"/>
                </a:solidFill>
              </a:rPr>
              <a:t>dei </a:t>
            </a:r>
            <a:r>
              <a:rPr lang="it-IT" sz="2000" dirty="0" smtClean="0">
                <a:solidFill>
                  <a:srgbClr val="000090"/>
                </a:solidFill>
              </a:rPr>
              <a:t>Dipartimento </a:t>
            </a:r>
            <a:r>
              <a:rPr lang="it-IT" sz="2000" dirty="0">
                <a:solidFill>
                  <a:srgbClr val="000090"/>
                </a:solidFill>
              </a:rPr>
              <a:t>per la funzione pubblica e </a:t>
            </a:r>
            <a:r>
              <a:rPr lang="it-IT" sz="2000" dirty="0" smtClean="0">
                <a:solidFill>
                  <a:srgbClr val="000090"/>
                </a:solidFill>
              </a:rPr>
              <a:t>del Segretario generale  presso la presidenza del Consiglio del 15 dicembre 2015 è </a:t>
            </a:r>
            <a:r>
              <a:rPr lang="it-IT" sz="2000" dirty="0">
                <a:solidFill>
                  <a:srgbClr val="000090"/>
                </a:solidFill>
              </a:rPr>
              <a:t>stato ricostituito il gruppo interministeriale di monitoraggio e supporto alla costituzione e sperimentazione dei Comitati Unici di Garanzia per le pari opportunità, la valorizzazione del benessere di chi lavora e contro le discriminazioni (CUG</a:t>
            </a:r>
            <a:r>
              <a:rPr lang="it-IT" sz="2000" dirty="0" smtClean="0">
                <a:solidFill>
                  <a:srgbClr val="000090"/>
                </a:solidFill>
              </a:rPr>
              <a:t>) con durata biennale.</a:t>
            </a:r>
          </a:p>
          <a:p>
            <a:pPr marL="0" indent="0" algn="just">
              <a:buNone/>
            </a:pPr>
            <a:r>
              <a:rPr lang="it-IT" sz="1800" dirty="0" smtClean="0"/>
              <a:t> </a:t>
            </a:r>
            <a:r>
              <a:rPr lang="it-IT" sz="2000" dirty="0" smtClean="0">
                <a:solidFill>
                  <a:srgbClr val="000090"/>
                </a:solidFill>
              </a:rPr>
              <a:t>La ricostituzione del Gruppo ha senz’altro un importante significato in quanto costituisce un indubbio momento di attenzione ai Comitati e un supporto per le amministrazioni in caso di dubbi e/o difficoltà</a:t>
            </a:r>
            <a:endParaRPr lang="it-IT" sz="2000" dirty="0">
              <a:solidFill>
                <a:srgbClr val="000090"/>
              </a:solidFill>
            </a:endParaRPr>
          </a:p>
          <a:p>
            <a:endParaRPr lang="it-IT" sz="18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
        <p:nvSpPr>
          <p:cNvPr id="14" name="Titolo 1"/>
          <p:cNvSpPr>
            <a:spLocks noGrp="1"/>
          </p:cNvSpPr>
          <p:nvPr>
            <p:ph type="title"/>
          </p:nvPr>
        </p:nvSpPr>
        <p:spPr>
          <a:xfrm>
            <a:off x="471488" y="250825"/>
            <a:ext cx="11260137" cy="695325"/>
          </a:xfrm>
        </p:spPr>
        <p:txBody>
          <a:bodyPr/>
          <a:lstStyle/>
          <a:p>
            <a:pPr algn="ctr">
              <a:lnSpc>
                <a:spcPct val="150000"/>
              </a:lnSpc>
              <a:defRPr/>
            </a:pPr>
            <a:r>
              <a:rPr lang="it-IT" sz="2400" b="1" dirty="0">
                <a:solidFill>
                  <a:srgbClr val="000090"/>
                </a:solidFill>
              </a:rPr>
              <a:t>G</a:t>
            </a:r>
            <a:r>
              <a:rPr lang="it-IT" sz="2400" b="1" dirty="0" smtClean="0">
                <a:solidFill>
                  <a:srgbClr val="000090"/>
                </a:solidFill>
              </a:rPr>
              <a:t>ruppo di lavoro per il monitoraggio e il supporto alla costituzione e  sperimentazione dei Comitati unici di garanzia</a:t>
            </a:r>
            <a:br>
              <a:rPr lang="it-IT" sz="2400" b="1" dirty="0" smtClean="0">
                <a:solidFill>
                  <a:srgbClr val="000090"/>
                </a:solidFill>
              </a:rPr>
            </a:br>
            <a:r>
              <a:rPr lang="it-IT" sz="2400" b="1" dirty="0" smtClean="0">
                <a:solidFill>
                  <a:srgbClr val="000090"/>
                </a:solidFill>
              </a:rPr>
              <a:t/>
            </a:r>
            <a:br>
              <a:rPr lang="it-IT" sz="2400" b="1" dirty="0" smtClean="0">
                <a:solidFill>
                  <a:srgbClr val="000090"/>
                </a:solidFill>
              </a:rPr>
            </a:br>
            <a:endParaRPr lang="it-IT" sz="2400" b="1" dirty="0" smtClean="0">
              <a:solidFill>
                <a:srgbClr val="000090"/>
              </a:solidFill>
            </a:endParaRPr>
          </a:p>
        </p:txBody>
      </p:sp>
    </p:spTree>
    <p:extLst>
      <p:ext uri="{BB962C8B-B14F-4D97-AF65-F5344CB8AC3E}">
        <p14:creationId xmlns:p14="http://schemas.microsoft.com/office/powerpoint/2010/main" val="16639277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5</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486173299"/>
              </p:ext>
            </p:extLst>
          </p:nvPr>
        </p:nvGraphicFramePr>
        <p:xfrm>
          <a:off x="458264" y="251514"/>
          <a:ext cx="11567151" cy="5989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3510861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6</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2755786973"/>
              </p:ext>
            </p:extLst>
          </p:nvPr>
        </p:nvGraphicFramePr>
        <p:xfrm>
          <a:off x="447922" y="1108566"/>
          <a:ext cx="11271637" cy="5132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351086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7</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graphicFrame>
        <p:nvGraphicFramePr>
          <p:cNvPr id="8" name="Segnaposto contenuto 7"/>
          <p:cNvGraphicFramePr>
            <a:graphicFrameLocks noGrp="1"/>
          </p:cNvGraphicFramePr>
          <p:nvPr>
            <p:ph idx="1"/>
            <p:extLst>
              <p:ext uri="{D42A27DB-BD31-4B8C-83A1-F6EECF244321}">
                <p14:modId xmlns:p14="http://schemas.microsoft.com/office/powerpoint/2010/main" val="1433100599"/>
              </p:ext>
            </p:extLst>
          </p:nvPr>
        </p:nvGraphicFramePr>
        <p:xfrm>
          <a:off x="470877" y="251514"/>
          <a:ext cx="11273383" cy="5145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2639529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8</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buNone/>
            </a:pPr>
            <a:r>
              <a:rPr lang="it-IT" sz="2400" dirty="0" smtClean="0">
                <a:solidFill>
                  <a:srgbClr val="000090"/>
                </a:solidFill>
              </a:rPr>
              <a:t>Attualmente il Gruppo di monitoraggio è impegnato sia nella risposta ai quesiti che le Amministrazioni formulano sia nella revisione delle Linee guida di funzionamento dei CUG </a:t>
            </a:r>
          </a:p>
          <a:p>
            <a:pPr marL="0" indent="0">
              <a:buNone/>
            </a:pPr>
            <a:r>
              <a:rPr lang="it-IT" sz="2400" dirty="0" smtClean="0">
                <a:solidFill>
                  <a:srgbClr val="000090"/>
                </a:solidFill>
              </a:rPr>
              <a:t>Nella prima fase di costituzione del gruppo i quesiti hanno riguardato soprattutto le modalità di costituzione del Comitati</a:t>
            </a:r>
          </a:p>
          <a:p>
            <a:pPr marL="0" indent="0">
              <a:buNone/>
            </a:pPr>
            <a:r>
              <a:rPr lang="it-IT" sz="2400" dirty="0" smtClean="0">
                <a:solidFill>
                  <a:srgbClr val="000090"/>
                </a:solidFill>
              </a:rPr>
              <a:t>Adesso, superata la fase iniziale, i quesiti riguardano soprattutto il loro funzionamento .</a:t>
            </a:r>
          </a:p>
          <a:p>
            <a:pPr marL="0" indent="0">
              <a:buNone/>
            </a:pPr>
            <a:endParaRPr lang="it-IT" sz="2400" dirty="0" smtClean="0">
              <a:solidFill>
                <a:srgbClr val="000090"/>
              </a:solidFill>
            </a:endParaRPr>
          </a:p>
          <a:p>
            <a:pPr marL="0" indent="0">
              <a:buNone/>
            </a:pPr>
            <a:endParaRPr lang="it-IT" sz="24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8933073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a:r>
            <a:br>
              <a:rPr lang="it-IT" dirty="0" smtClean="0"/>
            </a:br>
            <a:endParaRPr lang="it-IT" sz="2400" dirty="0"/>
          </a:p>
        </p:txBody>
      </p:sp>
      <p:sp>
        <p:nvSpPr>
          <p:cNvPr id="4" name="Segnaposto data 3"/>
          <p:cNvSpPr>
            <a:spLocks noGrp="1"/>
          </p:cNvSpPr>
          <p:nvPr>
            <p:ph type="dt" sz="half" idx="10"/>
          </p:nvPr>
        </p:nvSpPr>
        <p:spPr>
          <a:xfrm>
            <a:off x="9415022" y="6474031"/>
            <a:ext cx="1442871" cy="365125"/>
          </a:xfrm>
        </p:spPr>
        <p:txBody>
          <a:bodyPr/>
          <a:lstStyle/>
          <a:p>
            <a:pPr algn="ctr"/>
            <a:r>
              <a:rPr lang="it-IT" dirty="0" smtClean="0"/>
              <a:t>03/03/2017</a:t>
            </a:r>
            <a:endParaRPr lang="it-IT" dirty="0"/>
          </a:p>
        </p:txBody>
      </p:sp>
      <p:sp>
        <p:nvSpPr>
          <p:cNvPr id="5" name="Segnaposto numero diapositiva 4"/>
          <p:cNvSpPr>
            <a:spLocks noGrp="1"/>
          </p:cNvSpPr>
          <p:nvPr>
            <p:ph type="sldNum" sz="quarter" idx="12"/>
          </p:nvPr>
        </p:nvSpPr>
        <p:spPr/>
        <p:txBody>
          <a:bodyPr/>
          <a:lstStyle/>
          <a:p>
            <a:fld id="{03E89E2B-7837-6B45-9BB2-CC8B24B0904A}" type="slidenum">
              <a:rPr lang="it-IT" smtClean="0"/>
              <a:pPr/>
              <a:t>9</a:t>
            </a:fld>
            <a:endParaRPr lang="it-IT" dirty="0"/>
          </a:p>
        </p:txBody>
      </p:sp>
      <p:sp>
        <p:nvSpPr>
          <p:cNvPr id="7" name="Segnaposto testo 6"/>
          <p:cNvSpPr>
            <a:spLocks noGrp="1"/>
          </p:cNvSpPr>
          <p:nvPr>
            <p:ph type="body" sz="quarter" idx="14"/>
          </p:nvPr>
        </p:nvSpPr>
        <p:spPr>
          <a:xfrm>
            <a:off x="2701805" y="6473825"/>
            <a:ext cx="6364288" cy="231775"/>
          </a:xfrm>
        </p:spPr>
        <p:txBody>
          <a:bodyPr/>
          <a:lstStyle/>
          <a:p>
            <a:pPr algn="ctr"/>
            <a:r>
              <a:rPr lang="it-IT" b="1" dirty="0"/>
              <a:t>Ruolo e funzione del CUG: </a:t>
            </a:r>
            <a:r>
              <a:rPr lang="it-IT" dirty="0"/>
              <a:t>le relazioni con l’amministrazione di appartenenza</a:t>
            </a:r>
          </a:p>
        </p:txBody>
      </p:sp>
      <p:pic>
        <p:nvPicPr>
          <p:cNvPr id="10" name="Immagine 9" descr="LOGO CUG-2016_inail"/>
          <p:cNvPicPr/>
          <p:nvPr/>
        </p:nvPicPr>
        <p:blipFill>
          <a:blip r:embed="rId2">
            <a:extLst>
              <a:ext uri="{28A0092B-C50C-407E-A947-70E740481C1C}">
                <a14:useLocalDpi xmlns:a14="http://schemas.microsoft.com/office/drawing/2010/main" val="0"/>
              </a:ext>
            </a:extLst>
          </a:blip>
          <a:srcRect/>
          <a:stretch>
            <a:fillRect/>
          </a:stretch>
        </p:blipFill>
        <p:spPr bwMode="auto">
          <a:xfrm>
            <a:off x="1138333" y="5797610"/>
            <a:ext cx="1285347" cy="535662"/>
          </a:xfrm>
          <a:prstGeom prst="rect">
            <a:avLst/>
          </a:prstGeom>
          <a:noFill/>
          <a:ln>
            <a:noFill/>
          </a:ln>
          <a:effectLst/>
        </p:spPr>
      </p:pic>
      <p:pic>
        <p:nvPicPr>
          <p:cNvPr id="11" name="Immagine 10" descr="inde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172" y="5718598"/>
            <a:ext cx="509549" cy="522288"/>
          </a:xfrm>
          <a:prstGeom prst="rect">
            <a:avLst/>
          </a:prstGeom>
        </p:spPr>
      </p:pic>
      <p:sp>
        <p:nvSpPr>
          <p:cNvPr id="3" name="Segnaposto contenuto 2"/>
          <p:cNvSpPr>
            <a:spLocks noGrp="1"/>
          </p:cNvSpPr>
          <p:nvPr>
            <p:ph idx="1"/>
          </p:nvPr>
        </p:nvSpPr>
        <p:spPr/>
        <p:txBody>
          <a:bodyPr/>
          <a:lstStyle/>
          <a:p>
            <a:pPr marL="0" indent="0" algn="just">
              <a:buNone/>
            </a:pPr>
            <a:r>
              <a:rPr lang="it-IT" sz="2400" b="1" dirty="0">
                <a:solidFill>
                  <a:srgbClr val="000090"/>
                </a:solidFill>
              </a:rPr>
              <a:t>Alcuni quesiti mettono in evidenza criticità di carattere diffuso</a:t>
            </a:r>
            <a:r>
              <a:rPr lang="it-IT" sz="2400" b="1" dirty="0" smtClean="0">
                <a:solidFill>
                  <a:srgbClr val="000090"/>
                </a:solidFill>
              </a:rPr>
              <a:t>.</a:t>
            </a:r>
          </a:p>
          <a:p>
            <a:pPr marL="0" indent="0" algn="just">
              <a:buNone/>
            </a:pPr>
            <a:endParaRPr lang="it-IT" sz="2400" b="1" dirty="0" smtClean="0">
              <a:solidFill>
                <a:srgbClr val="000090"/>
              </a:solidFill>
            </a:endParaRPr>
          </a:p>
          <a:p>
            <a:pPr marL="0" indent="0" algn="just">
              <a:buNone/>
            </a:pPr>
            <a:r>
              <a:rPr lang="it-IT" sz="2400" dirty="0" smtClean="0">
                <a:solidFill>
                  <a:srgbClr val="000090"/>
                </a:solidFill>
              </a:rPr>
              <a:t>Si tratta soprattutto di quesiti inerenti:</a:t>
            </a:r>
          </a:p>
          <a:p>
            <a:pPr marL="0" indent="0" algn="just">
              <a:buNone/>
            </a:pPr>
            <a:r>
              <a:rPr lang="it-IT" sz="2400" dirty="0" smtClean="0">
                <a:solidFill>
                  <a:srgbClr val="000090"/>
                </a:solidFill>
              </a:rPr>
              <a:t> </a:t>
            </a:r>
            <a:r>
              <a:rPr lang="it-IT" sz="2400" b="1" dirty="0" smtClean="0">
                <a:solidFill>
                  <a:srgbClr val="000090"/>
                </a:solidFill>
              </a:rPr>
              <a:t>la funzione consultiva</a:t>
            </a:r>
            <a:r>
              <a:rPr lang="it-IT" sz="2400" dirty="0" smtClean="0">
                <a:solidFill>
                  <a:srgbClr val="000090"/>
                </a:solidFill>
              </a:rPr>
              <a:t> del CUG;</a:t>
            </a:r>
          </a:p>
          <a:p>
            <a:pPr marL="0" indent="0" algn="just">
              <a:buNone/>
            </a:pPr>
            <a:r>
              <a:rPr lang="it-IT" sz="2400" b="1" dirty="0" smtClean="0">
                <a:solidFill>
                  <a:srgbClr val="000090"/>
                </a:solidFill>
              </a:rPr>
              <a:t>il loro funzionamento;</a:t>
            </a:r>
          </a:p>
          <a:p>
            <a:pPr marL="0" indent="0" algn="just">
              <a:buNone/>
            </a:pPr>
            <a:r>
              <a:rPr lang="it-IT" sz="2400" b="1" dirty="0" smtClean="0">
                <a:solidFill>
                  <a:srgbClr val="000090"/>
                </a:solidFill>
              </a:rPr>
              <a:t>la loro collocazione nell’organizzazione dell’ente/amministrazione;</a:t>
            </a:r>
          </a:p>
          <a:p>
            <a:pPr marL="0" indent="0" algn="just">
              <a:buNone/>
            </a:pPr>
            <a:endParaRPr lang="it-IT" sz="2000" b="1" dirty="0" smtClean="0">
              <a:solidFill>
                <a:srgbClr val="000090"/>
              </a:solidFill>
            </a:endParaRPr>
          </a:p>
          <a:p>
            <a:pPr marL="0" indent="0" algn="just">
              <a:buNone/>
            </a:pPr>
            <a:endParaRPr lang="it-IT" sz="2000" b="1" dirty="0" smtClean="0">
              <a:solidFill>
                <a:srgbClr val="000090"/>
              </a:solidFill>
            </a:endParaRPr>
          </a:p>
          <a:p>
            <a:pPr marL="0" indent="0" algn="just">
              <a:buNone/>
            </a:pPr>
            <a:endParaRPr lang="it-IT" sz="2000" dirty="0">
              <a:solidFill>
                <a:srgbClr val="000090"/>
              </a:solidFill>
            </a:endParaRPr>
          </a:p>
        </p:txBody>
      </p:sp>
      <p:sp>
        <p:nvSpPr>
          <p:cNvPr id="6" name="CasellaDiTesto 5"/>
          <p:cNvSpPr txBox="1"/>
          <p:nvPr/>
        </p:nvSpPr>
        <p:spPr>
          <a:xfrm>
            <a:off x="3325201" y="251514"/>
            <a:ext cx="6427430" cy="400110"/>
          </a:xfrm>
          <a:prstGeom prst="rect">
            <a:avLst/>
          </a:prstGeom>
          <a:noFill/>
        </p:spPr>
        <p:txBody>
          <a:bodyPr wrap="square" rtlCol="0">
            <a:spAutoFit/>
          </a:bodyPr>
          <a:lstStyle/>
          <a:p>
            <a:pPr algn="ctr"/>
            <a:endParaRPr lang="it-IT" sz="2000" b="1" dirty="0">
              <a:latin typeface="Verdana"/>
              <a:cs typeface="Verdana"/>
            </a:endParaRPr>
          </a:p>
        </p:txBody>
      </p:sp>
    </p:spTree>
    <p:extLst>
      <p:ext uri="{BB962C8B-B14F-4D97-AF65-F5344CB8AC3E}">
        <p14:creationId xmlns:p14="http://schemas.microsoft.com/office/powerpoint/2010/main" val="4249417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INAIL">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CB5A01D27A3D824C92304EB5212A8BA8" ma:contentTypeVersion="0" ma:contentTypeDescription="Creare un nuovo documento." ma:contentTypeScope="" ma:versionID="b445141fc07f617e03659c2ee0ba012b">
  <xsd:schema xmlns:xsd="http://www.w3.org/2001/XMLSchema" xmlns:xs="http://www.w3.org/2001/XMLSchema" xmlns:p="http://schemas.microsoft.com/office/2006/metadata/properties" xmlns:ns2="7a4d4952-7bc6-4614-bf54-70c107ed9c90" targetNamespace="http://schemas.microsoft.com/office/2006/metadata/properties" ma:root="true" ma:fieldsID="3cf5ee74b5c3b0a39a8056b931fcae5c" ns2:_="">
    <xsd:import namespace="7a4d4952-7bc6-4614-bf54-70c107ed9c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d4952-7bc6-4614-bf54-70c107ed9c90"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a4d4952-7bc6-4614-bf54-70c107ed9c90">446VWSDZDHTQ-283-3030</_dlc_DocId>
    <_dlc_DocIdUrl xmlns="7a4d4952-7bc6-4614-bf54-70c107ed9c90">
      <Url>http://collaboration.inail.it/dc/dcc/BrandIdentity/_layouts/DocIdRedir.aspx?ID=446VWSDZDHTQ-283-3030</Url>
      <Description>446VWSDZDHTQ-283-3030</Description>
    </_dlc_DocIdUrl>
  </documentManagement>
</p:properties>
</file>

<file path=customXml/itemProps1.xml><?xml version="1.0" encoding="utf-8"?>
<ds:datastoreItem xmlns:ds="http://schemas.openxmlformats.org/officeDocument/2006/customXml" ds:itemID="{1776BDBB-DAD7-4BC3-9AF4-5231374BC16F}">
  <ds:schemaRefs>
    <ds:schemaRef ds:uri="http://schemas.microsoft.com/sharepoint/v3/contenttype/forms"/>
  </ds:schemaRefs>
</ds:datastoreItem>
</file>

<file path=customXml/itemProps2.xml><?xml version="1.0" encoding="utf-8"?>
<ds:datastoreItem xmlns:ds="http://schemas.openxmlformats.org/officeDocument/2006/customXml" ds:itemID="{9A5763D4-2D89-48CB-89D1-40FB0DCDF173}">
  <ds:schemaRefs>
    <ds:schemaRef ds:uri="http://schemas.microsoft.com/sharepoint/events"/>
  </ds:schemaRefs>
</ds:datastoreItem>
</file>

<file path=customXml/itemProps3.xml><?xml version="1.0" encoding="utf-8"?>
<ds:datastoreItem xmlns:ds="http://schemas.openxmlformats.org/officeDocument/2006/customXml" ds:itemID="{7855CE4E-D297-415E-86CA-C18B9C6C2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d4952-7bc6-4614-bf54-70c107ed9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5E5AF88-D05B-4E41-8261-25FBA60CDA87}">
  <ds:schemaRefs>
    <ds:schemaRef ds:uri="http://purl.org/dc/dcmitype/"/>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a4d4952-7bc6-4614-bf54-70c107ed9c90"/>
  </ds:schemaRefs>
</ds:datastoreItem>
</file>

<file path=docProps/app.xml><?xml version="1.0" encoding="utf-8"?>
<Properties xmlns="http://schemas.openxmlformats.org/officeDocument/2006/extended-properties" xmlns:vt="http://schemas.openxmlformats.org/officeDocument/2006/docPropsVTypes">
  <TotalTime>1506</TotalTime>
  <Words>2135</Words>
  <Application>Microsoft Macintosh PowerPoint</Application>
  <PresentationFormat>Personalizzato</PresentationFormat>
  <Paragraphs>225</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Il gruppo di monitoraggio CUG presso la Presidenza del Consiglio e il Forum dei CUG </vt:lpstr>
      <vt:lpstr>Gruppo di lavoro per il monitoraggio e il supporto alla costituzione e  sperimentazione dei Comitati unici di garanzia  </vt:lpstr>
      <vt:lpstr>Gruppo di lavoro per il monitoraggio e il supporto alla costituzione e  sperimentazione dei Comitati unici di garanzia  </vt:lpstr>
      <vt:lpstr>Gruppo di lavoro per il monitoraggio e il supporto alla costituzione e  sperimentazione dei Comitati unici di garanzia  </vt:lpstr>
      <vt:lpstr> </vt:lpstr>
      <vt:lpstr> </vt:lpstr>
      <vt:lpstr> </vt:lpstr>
      <vt:lpstr> </vt:lpstr>
      <vt:lpstr> </vt:lpstr>
      <vt:lpstr> </vt:lpstr>
      <vt:lpstr> </vt:lpstr>
      <vt:lpstr> </vt:lpstr>
      <vt:lpstr>Presentazione di PowerPoint</vt:lpstr>
      <vt:lpstr>Presentazione di PowerPoint</vt:lpstr>
      <vt:lpstr>Presentazione di PowerPoint</vt:lpstr>
      <vt:lpstr>Presentazione di PowerPoint</vt:lpstr>
      <vt:lpstr>Presentazione di PowerPoint</vt:lpstr>
      <vt:lpstr>Presentazione di PowerPoint</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Andrea Magnini</dc:creator>
  <cp:lastModifiedBy>Antonella Ninci</cp:lastModifiedBy>
  <cp:revision>148</cp:revision>
  <dcterms:created xsi:type="dcterms:W3CDTF">2016-05-11T09:51:32Z</dcterms:created>
  <dcterms:modified xsi:type="dcterms:W3CDTF">2017-03-02T18:40:34Z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1d00a4f8-59dc-4afe-b362-b0cb502cf952</vt:lpwstr>
  </property>
  <property fmtid="{D5CDD505-2E9C-101B-9397-08002B2CF9AE}" pid="3" name="ContentTypeId">
    <vt:lpwstr>0x010100CB5A01D27A3D824C92304EB5212A8BA8</vt:lpwstr>
  </property>
</Properties>
</file>